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2" r:id="rId2"/>
    <p:sldId id="295" r:id="rId3"/>
    <p:sldId id="293" r:id="rId4"/>
    <p:sldId id="330" r:id="rId5"/>
    <p:sldId id="296" r:id="rId6"/>
    <p:sldId id="301" r:id="rId7"/>
    <p:sldId id="329" r:id="rId8"/>
    <p:sldId id="315" r:id="rId9"/>
    <p:sldId id="291" r:id="rId10"/>
    <p:sldId id="288" r:id="rId11"/>
    <p:sldId id="298" r:id="rId12"/>
    <p:sldId id="300" r:id="rId13"/>
    <p:sldId id="320" r:id="rId14"/>
    <p:sldId id="321" r:id="rId15"/>
    <p:sldId id="322" r:id="rId16"/>
    <p:sldId id="323" r:id="rId17"/>
    <p:sldId id="316" r:id="rId18"/>
    <p:sldId id="317" r:id="rId19"/>
    <p:sldId id="319" r:id="rId20"/>
    <p:sldId id="325" r:id="rId21"/>
    <p:sldId id="326" r:id="rId22"/>
    <p:sldId id="328" r:id="rId23"/>
    <p:sldId id="327" r:id="rId24"/>
    <p:sldId id="318" r:id="rId25"/>
    <p:sldId id="309" r:id="rId2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216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CB18C-4032-4D2B-94B6-4A7B8FF50CF5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6E3FDF-99B9-48B2-ACB7-63B0E552C3A8}">
      <dgm:prSet phldrT="[Text]"/>
      <dgm:spPr/>
      <dgm:t>
        <a:bodyPr/>
        <a:lstStyle/>
        <a:p>
          <a:r>
            <a:rPr lang="en-US" dirty="0" smtClean="0"/>
            <a:t>Applied &amp; Theoretical</a:t>
          </a:r>
          <a:endParaRPr lang="en-US" dirty="0"/>
        </a:p>
      </dgm:t>
    </dgm:pt>
    <dgm:pt modelId="{10B3F53C-9C6B-48A2-B63A-16D8A4504455}">
      <dgm:prSet phldrT="[Text]"/>
      <dgm:spPr/>
      <dgm:t>
        <a:bodyPr/>
        <a:lstStyle/>
        <a:p>
          <a:r>
            <a:rPr lang="en-US" dirty="0" smtClean="0"/>
            <a:t>Market Driven</a:t>
          </a:r>
          <a:endParaRPr lang="en-US" dirty="0"/>
        </a:p>
      </dgm:t>
    </dgm:pt>
    <dgm:pt modelId="{DF7794BF-3198-49BF-BC3F-14CB6947C26D}">
      <dgm:prSet phldrT="[Text]"/>
      <dgm:spPr/>
      <dgm:t>
        <a:bodyPr/>
        <a:lstStyle/>
        <a:p>
          <a:endParaRPr lang="en-US" dirty="0"/>
        </a:p>
      </dgm:t>
    </dgm:pt>
    <dgm:pt modelId="{A849C228-F863-4D07-A584-5B876F51C507}">
      <dgm:prSet phldrT="[Text]"/>
      <dgm:spPr/>
      <dgm:t>
        <a:bodyPr/>
        <a:lstStyle/>
        <a:p>
          <a:r>
            <a:rPr lang="en-US" dirty="0" smtClean="0"/>
            <a:t>IT Business Development</a:t>
          </a:r>
          <a:endParaRPr lang="en-US" dirty="0"/>
        </a:p>
      </dgm:t>
    </dgm:pt>
    <dgm:pt modelId="{5AE469C1-0DFC-40EF-B541-8883DD389FA6}" type="sibTrans" cxnId="{3D989563-07BB-44DE-9DF2-81D9D698C042}">
      <dgm:prSet/>
      <dgm:spPr/>
      <dgm:t>
        <a:bodyPr/>
        <a:lstStyle/>
        <a:p>
          <a:endParaRPr lang="en-US"/>
        </a:p>
      </dgm:t>
    </dgm:pt>
    <dgm:pt modelId="{6BA5FD28-6080-4EC3-B149-F165889A7703}" type="parTrans" cxnId="{3D989563-07BB-44DE-9DF2-81D9D698C042}">
      <dgm:prSet/>
      <dgm:spPr/>
      <dgm:t>
        <a:bodyPr/>
        <a:lstStyle/>
        <a:p>
          <a:endParaRPr lang="en-US"/>
        </a:p>
      </dgm:t>
    </dgm:pt>
    <dgm:pt modelId="{C2852772-EAEE-403D-A158-B6B9105EA03E}" type="sibTrans" cxnId="{333EDC87-2B6A-4430-8656-1A3FFA586E5C}">
      <dgm:prSet/>
      <dgm:spPr/>
      <dgm:t>
        <a:bodyPr/>
        <a:lstStyle/>
        <a:p>
          <a:endParaRPr lang="en-US"/>
        </a:p>
      </dgm:t>
    </dgm:pt>
    <dgm:pt modelId="{E5899227-E96B-4BC8-99ED-5FF9C5CF1E02}" type="parTrans" cxnId="{333EDC87-2B6A-4430-8656-1A3FFA586E5C}">
      <dgm:prSet/>
      <dgm:spPr/>
      <dgm:t>
        <a:bodyPr/>
        <a:lstStyle/>
        <a:p>
          <a:endParaRPr lang="en-US"/>
        </a:p>
      </dgm:t>
    </dgm:pt>
    <dgm:pt modelId="{28F111C2-D150-4B1B-AC32-562165576232}" type="sibTrans" cxnId="{781A37D9-2AD1-4000-8DB6-68CD06077E94}">
      <dgm:prSet/>
      <dgm:spPr/>
      <dgm:t>
        <a:bodyPr/>
        <a:lstStyle/>
        <a:p>
          <a:endParaRPr lang="en-US"/>
        </a:p>
      </dgm:t>
    </dgm:pt>
    <dgm:pt modelId="{2277CBAB-A2E7-4DCC-9A31-B6666A690665}" type="parTrans" cxnId="{781A37D9-2AD1-4000-8DB6-68CD06077E94}">
      <dgm:prSet/>
      <dgm:spPr/>
      <dgm:t>
        <a:bodyPr/>
        <a:lstStyle/>
        <a:p>
          <a:endParaRPr lang="en-US"/>
        </a:p>
      </dgm:t>
    </dgm:pt>
    <dgm:pt modelId="{3B6EEBF9-ABE7-442C-813A-B5C6AF30D308}" type="sibTrans" cxnId="{0C9BF0DE-9827-42C1-9781-ABF0EDC13D10}">
      <dgm:prSet/>
      <dgm:spPr/>
      <dgm:t>
        <a:bodyPr/>
        <a:lstStyle/>
        <a:p>
          <a:endParaRPr lang="en-US"/>
        </a:p>
      </dgm:t>
    </dgm:pt>
    <dgm:pt modelId="{58921845-B77D-47D8-B62C-760B9140562F}" type="parTrans" cxnId="{0C9BF0DE-9827-42C1-9781-ABF0EDC13D10}">
      <dgm:prSet/>
      <dgm:spPr/>
      <dgm:t>
        <a:bodyPr/>
        <a:lstStyle/>
        <a:p>
          <a:endParaRPr lang="en-US"/>
        </a:p>
      </dgm:t>
    </dgm:pt>
    <dgm:pt modelId="{B9587BF6-4BC8-4A45-B89D-AE6B5E22EF76}">
      <dgm:prSet phldrT="[Text]"/>
      <dgm:spPr/>
      <dgm:t>
        <a:bodyPr/>
        <a:lstStyle/>
        <a:p>
          <a:r>
            <a:rPr lang="en-US" dirty="0" smtClean="0"/>
            <a:t>Training Capability</a:t>
          </a:r>
          <a:endParaRPr lang="en-US" dirty="0"/>
        </a:p>
      </dgm:t>
    </dgm:pt>
    <dgm:pt modelId="{B79ABE66-7449-4EA9-AC88-A0B921EABE0D}" type="parTrans" cxnId="{BC712F7D-F5F6-4A7D-9BB4-42E8021FA8C9}">
      <dgm:prSet/>
      <dgm:spPr/>
      <dgm:t>
        <a:bodyPr/>
        <a:lstStyle/>
        <a:p>
          <a:endParaRPr lang="en-US"/>
        </a:p>
      </dgm:t>
    </dgm:pt>
    <dgm:pt modelId="{7218BDF8-0968-4251-8164-6B79AE4CA5C4}" type="sibTrans" cxnId="{BC712F7D-F5F6-4A7D-9BB4-42E8021FA8C9}">
      <dgm:prSet/>
      <dgm:spPr/>
      <dgm:t>
        <a:bodyPr/>
        <a:lstStyle/>
        <a:p>
          <a:endParaRPr lang="en-US"/>
        </a:p>
      </dgm:t>
    </dgm:pt>
    <dgm:pt modelId="{B7D178BE-3BDB-4CFC-A942-96F05AA63D6C}">
      <dgm:prSet phldrT="[Text]"/>
      <dgm:spPr/>
      <dgm:t>
        <a:bodyPr/>
        <a:lstStyle/>
        <a:p>
          <a:endParaRPr lang="en-US" dirty="0"/>
        </a:p>
      </dgm:t>
    </dgm:pt>
    <dgm:pt modelId="{130DF8D6-EB18-4225-822F-E89D565B5610}" type="parTrans" cxnId="{882F83C4-CD55-4291-B34C-0E18BE63BEA3}">
      <dgm:prSet/>
      <dgm:spPr/>
      <dgm:t>
        <a:bodyPr/>
        <a:lstStyle/>
        <a:p>
          <a:endParaRPr lang="en-US"/>
        </a:p>
      </dgm:t>
    </dgm:pt>
    <dgm:pt modelId="{A03E923A-F49C-4CF8-A6F7-DAC3BF6DCCA3}" type="sibTrans" cxnId="{882F83C4-CD55-4291-B34C-0E18BE63BEA3}">
      <dgm:prSet/>
      <dgm:spPr/>
      <dgm:t>
        <a:bodyPr/>
        <a:lstStyle/>
        <a:p>
          <a:endParaRPr lang="en-US"/>
        </a:p>
      </dgm:t>
    </dgm:pt>
    <dgm:pt modelId="{4FDD9B74-09BD-4B90-9550-4E672C179908}">
      <dgm:prSet phldrT="[Text]"/>
      <dgm:spPr/>
      <dgm:t>
        <a:bodyPr/>
        <a:lstStyle/>
        <a:p>
          <a:r>
            <a:rPr lang="en-US" dirty="0" smtClean="0"/>
            <a:t>Direct Training</a:t>
          </a:r>
          <a:endParaRPr lang="en-US" dirty="0"/>
        </a:p>
      </dgm:t>
    </dgm:pt>
    <dgm:pt modelId="{24F5079D-ED99-4933-9D01-EE9B98E69386}" type="parTrans" cxnId="{08E24319-9129-4742-9F19-FC44DF9963F9}">
      <dgm:prSet/>
      <dgm:spPr/>
      <dgm:t>
        <a:bodyPr/>
        <a:lstStyle/>
        <a:p>
          <a:endParaRPr lang="en-US"/>
        </a:p>
      </dgm:t>
    </dgm:pt>
    <dgm:pt modelId="{A6312659-D9C6-4430-A01B-A1341085811A}" type="sibTrans" cxnId="{08E24319-9129-4742-9F19-FC44DF9963F9}">
      <dgm:prSet/>
      <dgm:spPr/>
      <dgm:t>
        <a:bodyPr/>
        <a:lstStyle/>
        <a:p>
          <a:endParaRPr lang="en-US"/>
        </a:p>
      </dgm:t>
    </dgm:pt>
    <dgm:pt modelId="{36D6DF85-C692-4240-9F51-4F660617F4DE}">
      <dgm:prSet phldrT="[Text]"/>
      <dgm:spPr/>
      <dgm:t>
        <a:bodyPr/>
        <a:lstStyle/>
        <a:p>
          <a:r>
            <a:rPr lang="en-US" dirty="0" smtClean="0"/>
            <a:t>Train the Trainer</a:t>
          </a:r>
          <a:endParaRPr lang="en-US" dirty="0"/>
        </a:p>
      </dgm:t>
    </dgm:pt>
    <dgm:pt modelId="{B0E7BD04-826D-4CCF-BEA5-ED9F96383138}" type="parTrans" cxnId="{246ED522-88FC-4581-BA00-A2E7C283C525}">
      <dgm:prSet/>
      <dgm:spPr/>
      <dgm:t>
        <a:bodyPr/>
        <a:lstStyle/>
        <a:p>
          <a:endParaRPr lang="en-US"/>
        </a:p>
      </dgm:t>
    </dgm:pt>
    <dgm:pt modelId="{B3AA15EC-9249-4958-BF58-923437AF4455}" type="sibTrans" cxnId="{246ED522-88FC-4581-BA00-A2E7C283C525}">
      <dgm:prSet/>
      <dgm:spPr/>
      <dgm:t>
        <a:bodyPr/>
        <a:lstStyle/>
        <a:p>
          <a:endParaRPr lang="en-US"/>
        </a:p>
      </dgm:t>
    </dgm:pt>
    <dgm:pt modelId="{210F0E90-6F9D-4D63-975C-94D12D951E87}">
      <dgm:prSet phldrT="[Text]" custT="1"/>
      <dgm:spPr/>
      <dgm:t>
        <a:bodyPr/>
        <a:lstStyle/>
        <a:p>
          <a:r>
            <a:rPr lang="en-US" sz="1100" dirty="0" smtClean="0"/>
            <a:t>Develop trained and skilled workforce</a:t>
          </a:r>
          <a:endParaRPr lang="en-US" sz="1100" dirty="0"/>
        </a:p>
      </dgm:t>
    </dgm:pt>
    <dgm:pt modelId="{07DA9A58-14DA-4FFD-82AF-B8E5FB95E77F}" type="parTrans" cxnId="{B7D92804-7A8E-4DBD-9FED-644B1651F188}">
      <dgm:prSet/>
      <dgm:spPr/>
      <dgm:t>
        <a:bodyPr/>
        <a:lstStyle/>
        <a:p>
          <a:endParaRPr lang="en-US"/>
        </a:p>
      </dgm:t>
    </dgm:pt>
    <dgm:pt modelId="{B0C1B7A6-BCF5-4160-A572-EB0D777F18C5}" type="sibTrans" cxnId="{B7D92804-7A8E-4DBD-9FED-644B1651F188}">
      <dgm:prSet/>
      <dgm:spPr/>
      <dgm:t>
        <a:bodyPr/>
        <a:lstStyle/>
        <a:p>
          <a:endParaRPr lang="en-US"/>
        </a:p>
      </dgm:t>
    </dgm:pt>
    <dgm:pt modelId="{C035AA12-BC39-46BF-A583-EFDF39D7F654}">
      <dgm:prSet phldrT="[Text]" custT="1"/>
      <dgm:spPr/>
      <dgm:t>
        <a:bodyPr/>
        <a:lstStyle/>
        <a:p>
          <a:r>
            <a:rPr lang="en-US" sz="1100" dirty="0" smtClean="0"/>
            <a:t>Direct and Indirect Partnerships with Economic Development Entities</a:t>
          </a:r>
          <a:endParaRPr lang="en-US" sz="1100" dirty="0"/>
        </a:p>
      </dgm:t>
    </dgm:pt>
    <dgm:pt modelId="{6BB85A10-A9D2-44F0-8C0C-11393499F2CD}" type="parTrans" cxnId="{A21E0E1D-114E-413C-9BF2-F456A3BBD600}">
      <dgm:prSet/>
      <dgm:spPr/>
      <dgm:t>
        <a:bodyPr/>
        <a:lstStyle/>
        <a:p>
          <a:endParaRPr lang="en-US"/>
        </a:p>
      </dgm:t>
    </dgm:pt>
    <dgm:pt modelId="{40B75C53-100E-407F-9DAB-0D2F1F838DA1}" type="sibTrans" cxnId="{A21E0E1D-114E-413C-9BF2-F456A3BBD600}">
      <dgm:prSet/>
      <dgm:spPr/>
      <dgm:t>
        <a:bodyPr/>
        <a:lstStyle/>
        <a:p>
          <a:endParaRPr lang="en-US"/>
        </a:p>
      </dgm:t>
    </dgm:pt>
    <dgm:pt modelId="{A6343AE3-31F0-4F5C-870C-CE051ED941B3}">
      <dgm:prSet phldrT="[Text]"/>
      <dgm:spPr/>
      <dgm:t>
        <a:bodyPr/>
        <a:lstStyle/>
        <a:p>
          <a:r>
            <a:rPr lang="en-US" dirty="0" smtClean="0"/>
            <a:t>Program Promotion and Outreach</a:t>
          </a:r>
          <a:endParaRPr lang="en-US" dirty="0"/>
        </a:p>
      </dgm:t>
    </dgm:pt>
    <dgm:pt modelId="{656C266C-A520-43D8-8568-642B2A98E759}" type="parTrans" cxnId="{A50EE2A6-7BB0-45F3-B83E-B2F7433C2FEE}">
      <dgm:prSet/>
      <dgm:spPr/>
      <dgm:t>
        <a:bodyPr/>
        <a:lstStyle/>
        <a:p>
          <a:endParaRPr lang="en-US"/>
        </a:p>
      </dgm:t>
    </dgm:pt>
    <dgm:pt modelId="{2C142BCF-DAB3-4A68-A259-4B6C3AEAAE6E}" type="sibTrans" cxnId="{A50EE2A6-7BB0-45F3-B83E-B2F7433C2FEE}">
      <dgm:prSet/>
      <dgm:spPr/>
      <dgm:t>
        <a:bodyPr/>
        <a:lstStyle/>
        <a:p>
          <a:endParaRPr lang="en-US"/>
        </a:p>
      </dgm:t>
    </dgm:pt>
    <dgm:pt modelId="{0E7BFAE9-CABE-4751-A61B-4E414B3F803B}">
      <dgm:prSet phldrT="[Text]" custT="1"/>
      <dgm:spPr/>
      <dgm:t>
        <a:bodyPr/>
        <a:lstStyle/>
        <a:p>
          <a:r>
            <a:rPr lang="en-US" sz="1050" dirty="0" smtClean="0"/>
            <a:t>Connecting Capital, Human and Intellectual Resources to Programs</a:t>
          </a:r>
          <a:endParaRPr lang="en-US" sz="1050" dirty="0"/>
        </a:p>
      </dgm:t>
    </dgm:pt>
    <dgm:pt modelId="{FBA44C79-8C2E-42EB-8F20-C8D78259C98D}" type="parTrans" cxnId="{4B0DCD5F-3A2D-4B7B-B6CA-38463FBFC615}">
      <dgm:prSet/>
      <dgm:spPr/>
      <dgm:t>
        <a:bodyPr/>
        <a:lstStyle/>
        <a:p>
          <a:endParaRPr lang="en-US"/>
        </a:p>
      </dgm:t>
    </dgm:pt>
    <dgm:pt modelId="{FBF875FC-B947-463B-BF00-1E8A8D87F2D2}" type="sibTrans" cxnId="{4B0DCD5F-3A2D-4B7B-B6CA-38463FBFC615}">
      <dgm:prSet/>
      <dgm:spPr/>
      <dgm:t>
        <a:bodyPr/>
        <a:lstStyle/>
        <a:p>
          <a:endParaRPr lang="en-US"/>
        </a:p>
      </dgm:t>
    </dgm:pt>
    <dgm:pt modelId="{F9E52E27-9068-45D1-8520-416CAD5D379B}">
      <dgm:prSet phldrT="[Text]" custT="1"/>
      <dgm:spPr/>
      <dgm:t>
        <a:bodyPr/>
        <a:lstStyle/>
        <a:p>
          <a:r>
            <a:rPr lang="en-US" sz="1050" dirty="0" smtClean="0"/>
            <a:t>Cooperation &amp; Coordination with Similar Institutions</a:t>
          </a:r>
          <a:endParaRPr lang="en-US" sz="1050" dirty="0"/>
        </a:p>
      </dgm:t>
    </dgm:pt>
    <dgm:pt modelId="{745A0C34-A38D-4E04-AA6F-88A1EE2AF8FD}" type="parTrans" cxnId="{D56DC094-6987-4A90-9B77-861A124D12F6}">
      <dgm:prSet/>
      <dgm:spPr/>
      <dgm:t>
        <a:bodyPr/>
        <a:lstStyle/>
        <a:p>
          <a:endParaRPr lang="en-US"/>
        </a:p>
      </dgm:t>
    </dgm:pt>
    <dgm:pt modelId="{BDDA54B2-7A3C-49A8-AD6B-CEB886226FFE}" type="sibTrans" cxnId="{D56DC094-6987-4A90-9B77-861A124D12F6}">
      <dgm:prSet/>
      <dgm:spPr/>
      <dgm:t>
        <a:bodyPr/>
        <a:lstStyle/>
        <a:p>
          <a:endParaRPr lang="en-US"/>
        </a:p>
      </dgm:t>
    </dgm:pt>
    <dgm:pt modelId="{276A28F8-67BB-4412-ABB6-AD1A40160BF1}">
      <dgm:prSet phldrT="[Text]"/>
      <dgm:spPr/>
      <dgm:t>
        <a:bodyPr/>
        <a:lstStyle/>
        <a:p>
          <a:r>
            <a:rPr lang="en-US" dirty="0" smtClean="0"/>
            <a:t>Career Counseling &amp; Job Placement</a:t>
          </a:r>
          <a:endParaRPr lang="en-US" dirty="0"/>
        </a:p>
      </dgm:t>
    </dgm:pt>
    <dgm:pt modelId="{FE85AC5A-7127-4662-AC9B-DBE9C8E005AC}" type="parTrans" cxnId="{1551687A-7308-4F2A-86B3-586AF66C5379}">
      <dgm:prSet/>
      <dgm:spPr/>
      <dgm:t>
        <a:bodyPr/>
        <a:lstStyle/>
        <a:p>
          <a:endParaRPr lang="en-US"/>
        </a:p>
      </dgm:t>
    </dgm:pt>
    <dgm:pt modelId="{FB970C51-0315-411E-B4D5-3EE1FC09244B}" type="sibTrans" cxnId="{1551687A-7308-4F2A-86B3-586AF66C5379}">
      <dgm:prSet/>
      <dgm:spPr/>
      <dgm:t>
        <a:bodyPr/>
        <a:lstStyle/>
        <a:p>
          <a:endParaRPr lang="en-US"/>
        </a:p>
      </dgm:t>
    </dgm:pt>
    <dgm:pt modelId="{076FEB3E-5117-47FD-B5D4-C7E8F1735854}">
      <dgm:prSet phldrT="[Text]"/>
      <dgm:spPr/>
      <dgm:t>
        <a:bodyPr/>
        <a:lstStyle/>
        <a:p>
          <a:r>
            <a:rPr lang="en-US" dirty="0" smtClean="0"/>
            <a:t>High School &amp; University Students</a:t>
          </a:r>
          <a:endParaRPr lang="en-US" dirty="0"/>
        </a:p>
      </dgm:t>
    </dgm:pt>
    <dgm:pt modelId="{D1F795F5-BF61-449F-96B0-3A0B96E6C9D6}" type="parTrans" cxnId="{BBE296B6-BE53-429D-BE83-426F12DA30A2}">
      <dgm:prSet/>
      <dgm:spPr/>
      <dgm:t>
        <a:bodyPr/>
        <a:lstStyle/>
        <a:p>
          <a:endParaRPr lang="en-US"/>
        </a:p>
      </dgm:t>
    </dgm:pt>
    <dgm:pt modelId="{DDADEC1F-2CD7-4816-9317-7EC335541624}" type="sibTrans" cxnId="{BBE296B6-BE53-429D-BE83-426F12DA30A2}">
      <dgm:prSet/>
      <dgm:spPr/>
      <dgm:t>
        <a:bodyPr/>
        <a:lstStyle/>
        <a:p>
          <a:endParaRPr lang="en-US"/>
        </a:p>
      </dgm:t>
    </dgm:pt>
    <dgm:pt modelId="{D5987C4E-CEA2-4451-8055-0133CB320959}">
      <dgm:prSet phldrT="[Text]"/>
      <dgm:spPr/>
      <dgm:t>
        <a:bodyPr/>
        <a:lstStyle/>
        <a:p>
          <a:r>
            <a:rPr lang="en-US" dirty="0" smtClean="0"/>
            <a:t>Continuing Education</a:t>
          </a:r>
          <a:endParaRPr lang="en-US" dirty="0"/>
        </a:p>
      </dgm:t>
    </dgm:pt>
    <dgm:pt modelId="{B8F76D61-E544-4799-9D7A-9C88D9219C83}" type="parTrans" cxnId="{EFF1BF9C-9CFD-4ACE-9E99-954DE3DB7B49}">
      <dgm:prSet/>
      <dgm:spPr/>
      <dgm:t>
        <a:bodyPr/>
        <a:lstStyle/>
        <a:p>
          <a:endParaRPr lang="en-US"/>
        </a:p>
      </dgm:t>
    </dgm:pt>
    <dgm:pt modelId="{A10D44C0-45BC-4F21-8D67-8BD6835A2649}" type="sibTrans" cxnId="{EFF1BF9C-9CFD-4ACE-9E99-954DE3DB7B49}">
      <dgm:prSet/>
      <dgm:spPr/>
      <dgm:t>
        <a:bodyPr/>
        <a:lstStyle/>
        <a:p>
          <a:endParaRPr lang="en-US"/>
        </a:p>
      </dgm:t>
    </dgm:pt>
    <dgm:pt modelId="{F06D7E01-9070-4159-9E3E-EDF241E1B886}">
      <dgm:prSet phldrT="[Text]"/>
      <dgm:spPr/>
      <dgm:t>
        <a:bodyPr/>
        <a:lstStyle/>
        <a:p>
          <a:r>
            <a:rPr lang="en-US" dirty="0" smtClean="0"/>
            <a:t>Business outreach / Job Fairs</a:t>
          </a:r>
          <a:endParaRPr lang="en-US" dirty="0"/>
        </a:p>
      </dgm:t>
    </dgm:pt>
    <dgm:pt modelId="{2A327072-6E06-4356-B294-CE2AA57401AC}" type="parTrans" cxnId="{59B686EC-AD45-4493-BEEF-2EAEE12FAAA7}">
      <dgm:prSet/>
      <dgm:spPr/>
      <dgm:t>
        <a:bodyPr/>
        <a:lstStyle/>
        <a:p>
          <a:endParaRPr lang="en-US"/>
        </a:p>
      </dgm:t>
    </dgm:pt>
    <dgm:pt modelId="{A3690C87-C8F2-4A2F-8F9C-CE0F058E5B63}" type="sibTrans" cxnId="{59B686EC-AD45-4493-BEEF-2EAEE12FAAA7}">
      <dgm:prSet/>
      <dgm:spPr/>
      <dgm:t>
        <a:bodyPr/>
        <a:lstStyle/>
        <a:p>
          <a:endParaRPr lang="en-US"/>
        </a:p>
      </dgm:t>
    </dgm:pt>
    <dgm:pt modelId="{D5DB01F6-5226-4DF0-9407-C4E1BCC4220D}">
      <dgm:prSet phldrT="[Text]"/>
      <dgm:spPr/>
      <dgm:t>
        <a:bodyPr/>
        <a:lstStyle/>
        <a:p>
          <a:r>
            <a:rPr lang="en-US" dirty="0" smtClean="0"/>
            <a:t>Research &amp; Development</a:t>
          </a:r>
          <a:endParaRPr lang="en-US" dirty="0"/>
        </a:p>
      </dgm:t>
    </dgm:pt>
    <dgm:pt modelId="{5FE11361-20E5-42EE-8859-60050F0471C8}" type="parTrans" cxnId="{D841A442-5945-470B-805B-083980E4019D}">
      <dgm:prSet/>
      <dgm:spPr/>
      <dgm:t>
        <a:bodyPr/>
        <a:lstStyle/>
        <a:p>
          <a:endParaRPr lang="en-US"/>
        </a:p>
      </dgm:t>
    </dgm:pt>
    <dgm:pt modelId="{85C65EBC-22EA-4AA0-A276-00AFEEF59168}" type="sibTrans" cxnId="{D841A442-5945-470B-805B-083980E4019D}">
      <dgm:prSet/>
      <dgm:spPr/>
      <dgm:t>
        <a:bodyPr/>
        <a:lstStyle/>
        <a:p>
          <a:endParaRPr lang="en-US"/>
        </a:p>
      </dgm:t>
    </dgm:pt>
    <dgm:pt modelId="{6BB8CCA0-C7B3-48A8-A2FB-1DF1C7E6EA74}">
      <dgm:prSet phldrT="[Text]"/>
      <dgm:spPr/>
      <dgm:t>
        <a:bodyPr/>
        <a:lstStyle/>
        <a:p>
          <a:r>
            <a:rPr lang="en-US" dirty="0" smtClean="0"/>
            <a:t>Facilities, Resources and Tools</a:t>
          </a:r>
          <a:endParaRPr lang="en-US" dirty="0"/>
        </a:p>
      </dgm:t>
    </dgm:pt>
    <dgm:pt modelId="{146E6A90-BF34-4BE9-B5CB-017254C0F434}" type="parTrans" cxnId="{156F42DB-C8C0-40B5-AD9D-3C37919DB818}">
      <dgm:prSet/>
      <dgm:spPr/>
      <dgm:t>
        <a:bodyPr/>
        <a:lstStyle/>
        <a:p>
          <a:endParaRPr lang="en-US"/>
        </a:p>
      </dgm:t>
    </dgm:pt>
    <dgm:pt modelId="{A0163F8C-BE1C-4882-AF3F-0A9FACD3A40D}" type="sibTrans" cxnId="{156F42DB-C8C0-40B5-AD9D-3C37919DB818}">
      <dgm:prSet/>
      <dgm:spPr/>
      <dgm:t>
        <a:bodyPr/>
        <a:lstStyle/>
        <a:p>
          <a:endParaRPr lang="en-US"/>
        </a:p>
      </dgm:t>
    </dgm:pt>
    <dgm:pt modelId="{ED6C76E2-2917-4056-A061-0EFD074BC622}">
      <dgm:prSet phldrT="[Text]"/>
      <dgm:spPr/>
      <dgm:t>
        <a:bodyPr/>
        <a:lstStyle/>
        <a:p>
          <a:r>
            <a:rPr lang="en-US" dirty="0" smtClean="0"/>
            <a:t>Scholarships, Professorships, Research and Infrastructure</a:t>
          </a:r>
          <a:endParaRPr lang="en-US" dirty="0"/>
        </a:p>
      </dgm:t>
    </dgm:pt>
    <dgm:pt modelId="{81B86FDD-EE81-49E5-A80C-696562479663}" type="parTrans" cxnId="{E56BC5CA-741C-471A-B335-8C89F47F7780}">
      <dgm:prSet/>
      <dgm:spPr/>
      <dgm:t>
        <a:bodyPr/>
        <a:lstStyle/>
        <a:p>
          <a:endParaRPr lang="en-US"/>
        </a:p>
      </dgm:t>
    </dgm:pt>
    <dgm:pt modelId="{AAD39F75-5BF2-4D08-8CFE-B74E5718FD33}" type="sibTrans" cxnId="{E56BC5CA-741C-471A-B335-8C89F47F7780}">
      <dgm:prSet/>
      <dgm:spPr/>
      <dgm:t>
        <a:bodyPr/>
        <a:lstStyle/>
        <a:p>
          <a:endParaRPr lang="en-US"/>
        </a:p>
      </dgm:t>
    </dgm:pt>
    <dgm:pt modelId="{F7E66B2F-4CA6-40CE-8B76-C60BB84635CF}">
      <dgm:prSet phldrT="[Text]"/>
      <dgm:spPr/>
      <dgm:t>
        <a:bodyPr/>
        <a:lstStyle/>
        <a:p>
          <a:r>
            <a:rPr lang="en-US" dirty="0" smtClean="0"/>
            <a:t>Curriculum Development</a:t>
          </a:r>
          <a:endParaRPr lang="en-US" dirty="0"/>
        </a:p>
      </dgm:t>
    </dgm:pt>
    <dgm:pt modelId="{1E261D73-5377-4696-916D-46240F906EFA}" type="parTrans" cxnId="{308BDCE1-177B-4417-907A-6951E4297ADE}">
      <dgm:prSet/>
      <dgm:spPr/>
      <dgm:t>
        <a:bodyPr/>
        <a:lstStyle/>
        <a:p>
          <a:endParaRPr lang="en-US"/>
        </a:p>
      </dgm:t>
    </dgm:pt>
    <dgm:pt modelId="{00FA7A1F-EE30-4294-9870-C3E2FFE24913}" type="sibTrans" cxnId="{308BDCE1-177B-4417-907A-6951E4297ADE}">
      <dgm:prSet/>
      <dgm:spPr/>
      <dgm:t>
        <a:bodyPr/>
        <a:lstStyle/>
        <a:p>
          <a:endParaRPr lang="en-US"/>
        </a:p>
      </dgm:t>
    </dgm:pt>
    <dgm:pt modelId="{45C70DCF-E8E0-4C17-914E-3E861CA3F009}">
      <dgm:prSet phldrT="[Text]" custT="1"/>
      <dgm:spPr/>
      <dgm:t>
        <a:bodyPr/>
        <a:lstStyle/>
        <a:p>
          <a:r>
            <a:rPr lang="en-US" sz="1100" dirty="0" smtClean="0"/>
            <a:t>Target Business Demand, Growth Opportunities and Specialization</a:t>
          </a:r>
          <a:endParaRPr lang="en-US" sz="1100" dirty="0"/>
        </a:p>
      </dgm:t>
    </dgm:pt>
    <dgm:pt modelId="{9DCCCCFE-2C8A-487C-9E08-2C4DE5A803A5}" type="parTrans" cxnId="{C96CDAC4-87DC-442B-B2F5-2A54E8C4612D}">
      <dgm:prSet/>
      <dgm:spPr/>
      <dgm:t>
        <a:bodyPr/>
        <a:lstStyle/>
        <a:p>
          <a:endParaRPr lang="en-US"/>
        </a:p>
      </dgm:t>
    </dgm:pt>
    <dgm:pt modelId="{6396A34C-07BE-4E8A-9346-483D2F3A0B52}" type="sibTrans" cxnId="{C96CDAC4-87DC-442B-B2F5-2A54E8C4612D}">
      <dgm:prSet/>
      <dgm:spPr/>
      <dgm:t>
        <a:bodyPr/>
        <a:lstStyle/>
        <a:p>
          <a:endParaRPr lang="en-US"/>
        </a:p>
      </dgm:t>
    </dgm:pt>
    <dgm:pt modelId="{32DE4A34-1654-487E-B301-73F640E4A568}">
      <dgm:prSet phldrT="[Text]" custT="1"/>
      <dgm:spPr/>
      <dgm:t>
        <a:bodyPr/>
        <a:lstStyle/>
        <a:p>
          <a:r>
            <a:rPr lang="en-US" sz="1050" dirty="0" smtClean="0"/>
            <a:t>Community Outreach &amp; Public Speaking</a:t>
          </a:r>
          <a:endParaRPr lang="en-US" sz="1050" dirty="0"/>
        </a:p>
      </dgm:t>
    </dgm:pt>
    <dgm:pt modelId="{CA16DC86-F25D-457D-8702-3D6241E5ED17}" type="parTrans" cxnId="{0780757D-3584-429A-A251-C2909E2215F6}">
      <dgm:prSet/>
      <dgm:spPr/>
      <dgm:t>
        <a:bodyPr/>
        <a:lstStyle/>
        <a:p>
          <a:endParaRPr lang="en-US"/>
        </a:p>
      </dgm:t>
    </dgm:pt>
    <dgm:pt modelId="{501A8BC9-4E65-4C93-BE76-9ABFF9E96E1E}" type="sibTrans" cxnId="{0780757D-3584-429A-A251-C2909E2215F6}">
      <dgm:prSet/>
      <dgm:spPr/>
      <dgm:t>
        <a:bodyPr/>
        <a:lstStyle/>
        <a:p>
          <a:endParaRPr lang="en-US"/>
        </a:p>
      </dgm:t>
    </dgm:pt>
    <dgm:pt modelId="{D8A3C32E-1A3F-46B1-BF6D-DB9E2201E20F}">
      <dgm:prSet phldrT="[Text]"/>
      <dgm:spPr/>
      <dgm:t>
        <a:bodyPr/>
        <a:lstStyle/>
        <a:p>
          <a:r>
            <a:rPr lang="en-US" dirty="0" smtClean="0"/>
            <a:t>Centers of Excellence</a:t>
          </a:r>
          <a:endParaRPr lang="en-US" dirty="0"/>
        </a:p>
      </dgm:t>
    </dgm:pt>
    <dgm:pt modelId="{29F1CF22-F9AA-43E4-AD91-6A14B18E4EC2}" type="parTrans" cxnId="{4C0C2E41-2CC1-4D39-91B5-65A1F39AFFCF}">
      <dgm:prSet/>
      <dgm:spPr/>
      <dgm:t>
        <a:bodyPr/>
        <a:lstStyle/>
        <a:p>
          <a:endParaRPr lang="en-US"/>
        </a:p>
      </dgm:t>
    </dgm:pt>
    <dgm:pt modelId="{4E14DE9F-2CEF-472D-A31F-A4EC9EF499AA}" type="sibTrans" cxnId="{4C0C2E41-2CC1-4D39-91B5-65A1F39AFFCF}">
      <dgm:prSet/>
      <dgm:spPr/>
      <dgm:t>
        <a:bodyPr/>
        <a:lstStyle/>
        <a:p>
          <a:endParaRPr lang="en-US"/>
        </a:p>
      </dgm:t>
    </dgm:pt>
    <dgm:pt modelId="{CDC18758-A95C-43E6-9564-25372848788E}" type="pres">
      <dgm:prSet presAssocID="{0FFCB18C-4032-4D2B-94B6-4A7B8FF50CF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32A1ECE-F4D2-431E-96E2-3A27F1417A85}" type="pres">
      <dgm:prSet presAssocID="{A849C228-F863-4D07-A584-5B876F51C507}" presName="linNode" presStyleCnt="0"/>
      <dgm:spPr/>
    </dgm:pt>
    <dgm:pt modelId="{630FC421-F84C-46EA-8B30-880190B64BAC}" type="pres">
      <dgm:prSet presAssocID="{A849C228-F863-4D07-A584-5B876F51C507}" presName="parent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03E41-F9D4-4D92-9F03-D9E16072132B}" type="pres">
      <dgm:prSet presAssocID="{A849C228-F863-4D07-A584-5B876F51C507}" presName="childShp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45E581-9732-4FBA-8B59-DDCBD294A96C}" type="pres">
      <dgm:prSet presAssocID="{5AE469C1-0DFC-40EF-B541-8883DD389FA6}" presName="spacing" presStyleCnt="0"/>
      <dgm:spPr/>
    </dgm:pt>
    <dgm:pt modelId="{C89E61B6-15B0-4AB6-870C-1D44E5C44688}" type="pres">
      <dgm:prSet presAssocID="{A6343AE3-31F0-4F5C-870C-CE051ED941B3}" presName="linNode" presStyleCnt="0"/>
      <dgm:spPr/>
    </dgm:pt>
    <dgm:pt modelId="{93769F8C-3FB6-43F3-BF64-8BCD39F42720}" type="pres">
      <dgm:prSet presAssocID="{A6343AE3-31F0-4F5C-870C-CE051ED941B3}" presName="parent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BC2F4-C4F1-43B2-9841-995EB9B6A310}" type="pres">
      <dgm:prSet presAssocID="{A6343AE3-31F0-4F5C-870C-CE051ED941B3}" presName="childShp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EE9FFE-3222-465A-8A3C-FFCBB2CB66C5}" type="pres">
      <dgm:prSet presAssocID="{2C142BCF-DAB3-4A68-A259-4B6C3AEAAE6E}" presName="spacing" presStyleCnt="0"/>
      <dgm:spPr/>
    </dgm:pt>
    <dgm:pt modelId="{87A73DDD-D486-4BCD-AD43-7543591FB98E}" type="pres">
      <dgm:prSet presAssocID="{276A28F8-67BB-4412-ABB6-AD1A40160BF1}" presName="linNode" presStyleCnt="0"/>
      <dgm:spPr/>
    </dgm:pt>
    <dgm:pt modelId="{5F90F3D9-7BB0-4762-BE94-BC53B7C38186}" type="pres">
      <dgm:prSet presAssocID="{276A28F8-67BB-4412-ABB6-AD1A40160BF1}" presName="parent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73A9EA-CD64-47AE-BB1F-7B7C063DF764}" type="pres">
      <dgm:prSet presAssocID="{276A28F8-67BB-4412-ABB6-AD1A40160BF1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91862-9864-4E86-BC55-F1772DE7C3B0}" type="pres">
      <dgm:prSet presAssocID="{FB970C51-0315-411E-B4D5-3EE1FC09244B}" presName="spacing" presStyleCnt="0"/>
      <dgm:spPr/>
    </dgm:pt>
    <dgm:pt modelId="{DB4F3661-8E5C-498D-826D-2B7C1CEC45A1}" type="pres">
      <dgm:prSet presAssocID="{D5DB01F6-5226-4DF0-9407-C4E1BCC4220D}" presName="linNode" presStyleCnt="0"/>
      <dgm:spPr/>
    </dgm:pt>
    <dgm:pt modelId="{8D9584C2-1D84-468A-B5EC-B0D30E73BB87}" type="pres">
      <dgm:prSet presAssocID="{D5DB01F6-5226-4DF0-9407-C4E1BCC4220D}" presName="parent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D35BE-8706-45BE-8E3E-6AB37DA4C0F7}" type="pres">
      <dgm:prSet presAssocID="{D5DB01F6-5226-4DF0-9407-C4E1BCC4220D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E7735A-9C5E-4072-9A37-D871DF5B6C2B}" type="pres">
      <dgm:prSet presAssocID="{85C65EBC-22EA-4AA0-A276-00AFEEF59168}" presName="spacing" presStyleCnt="0"/>
      <dgm:spPr/>
    </dgm:pt>
    <dgm:pt modelId="{59FF82AA-26E4-4FED-B46D-C2BA6B2D6725}" type="pres">
      <dgm:prSet presAssocID="{F7E66B2F-4CA6-40CE-8B76-C60BB84635CF}" presName="linNode" presStyleCnt="0"/>
      <dgm:spPr/>
    </dgm:pt>
    <dgm:pt modelId="{544DB977-142B-443E-907C-CF0174165074}" type="pres">
      <dgm:prSet presAssocID="{F7E66B2F-4CA6-40CE-8B76-C60BB84635CF}" presName="parent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827B0-8DE9-4BAE-A91F-56297F8E091C}" type="pres">
      <dgm:prSet presAssocID="{F7E66B2F-4CA6-40CE-8B76-C60BB84635CF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EC023-9BD1-43D4-AD3E-9EBA12B56862}" type="pres">
      <dgm:prSet presAssocID="{00FA7A1F-EE30-4294-9870-C3E2FFE24913}" presName="spacing" presStyleCnt="0"/>
      <dgm:spPr/>
    </dgm:pt>
    <dgm:pt modelId="{A5C6E2F2-47BF-4D5D-8286-9CE79D9EB88A}" type="pres">
      <dgm:prSet presAssocID="{B9587BF6-4BC8-4A45-B89D-AE6B5E22EF76}" presName="linNode" presStyleCnt="0"/>
      <dgm:spPr/>
    </dgm:pt>
    <dgm:pt modelId="{3C2621A2-94BE-4978-95EB-3382ED373D19}" type="pres">
      <dgm:prSet presAssocID="{B9587BF6-4BC8-4A45-B89D-AE6B5E22EF76}" presName="parent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28CFAB-4C7E-41BC-B78E-AEBC500753C1}" type="pres">
      <dgm:prSet presAssocID="{B9587BF6-4BC8-4A45-B89D-AE6B5E22EF76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F66C6F-8137-4F92-B311-D5787135735C}" type="presOf" srcId="{4FDD9B74-09BD-4B90-9550-4E672C179908}" destId="{1728CFAB-4C7E-41BC-B78E-AEBC500753C1}" srcOrd="0" destOrd="1" presId="urn:microsoft.com/office/officeart/2005/8/layout/vList6"/>
    <dgm:cxn modelId="{D841A442-5945-470B-805B-083980E4019D}" srcId="{0FFCB18C-4032-4D2B-94B6-4A7B8FF50CF5}" destId="{D5DB01F6-5226-4DF0-9407-C4E1BCC4220D}" srcOrd="3" destOrd="0" parTransId="{5FE11361-20E5-42EE-8859-60050F0471C8}" sibTransId="{85C65EBC-22EA-4AA0-A276-00AFEEF59168}"/>
    <dgm:cxn modelId="{276CA8EF-029D-4EC6-BD80-712DA6355F68}" type="presOf" srcId="{B7D178BE-3BDB-4CFC-A942-96F05AA63D6C}" destId="{1728CFAB-4C7E-41BC-B78E-AEBC500753C1}" srcOrd="0" destOrd="0" presId="urn:microsoft.com/office/officeart/2005/8/layout/vList6"/>
    <dgm:cxn modelId="{BF97520F-EBE3-4BF8-8631-B24507C60521}" type="presOf" srcId="{ED6C76E2-2917-4056-A061-0EFD074BC622}" destId="{1B5D35BE-8706-45BE-8E3E-6AB37DA4C0F7}" srcOrd="0" destOrd="1" presId="urn:microsoft.com/office/officeart/2005/8/layout/vList6"/>
    <dgm:cxn modelId="{84CD4067-73F2-499D-8BBC-925CB19E066E}" type="presOf" srcId="{45C70DCF-E8E0-4C17-914E-3E861CA3F009}" destId="{16B03E41-F9D4-4D92-9F03-D9E16072132B}" srcOrd="0" destOrd="1" presId="urn:microsoft.com/office/officeart/2005/8/layout/vList6"/>
    <dgm:cxn modelId="{59B686EC-AD45-4493-BEEF-2EAEE12FAAA7}" srcId="{276A28F8-67BB-4412-ABB6-AD1A40160BF1}" destId="{F06D7E01-9070-4159-9E3E-EDF241E1B886}" srcOrd="2" destOrd="0" parTransId="{2A327072-6E06-4356-B294-CE2AA57401AC}" sibTransId="{A3690C87-C8F2-4A2F-8F9C-CE0F058E5B63}"/>
    <dgm:cxn modelId="{A21E0E1D-114E-413C-9BF2-F456A3BBD600}" srcId="{A849C228-F863-4D07-A584-5B876F51C507}" destId="{C035AA12-BC39-46BF-A583-EFDF39D7F654}" srcOrd="2" destOrd="0" parTransId="{6BB85A10-A9D2-44F0-8C0C-11393499F2CD}" sibTransId="{40B75C53-100E-407F-9DAB-0D2F1F838DA1}"/>
    <dgm:cxn modelId="{1E849885-F070-40F1-8BAB-BC54D2D90066}" type="presOf" srcId="{D8A3C32E-1A3F-46B1-BF6D-DB9E2201E20F}" destId="{1B5D35BE-8706-45BE-8E3E-6AB37DA4C0F7}" srcOrd="0" destOrd="2" presId="urn:microsoft.com/office/officeart/2005/8/layout/vList6"/>
    <dgm:cxn modelId="{28B89C46-A820-4808-9838-EC9664330D05}" type="presOf" srcId="{36D6DF85-C692-4240-9F51-4F660617F4DE}" destId="{1728CFAB-4C7E-41BC-B78E-AEBC500753C1}" srcOrd="0" destOrd="2" presId="urn:microsoft.com/office/officeart/2005/8/layout/vList6"/>
    <dgm:cxn modelId="{156F42DB-C8C0-40B5-AD9D-3C37919DB818}" srcId="{D5DB01F6-5226-4DF0-9407-C4E1BCC4220D}" destId="{6BB8CCA0-C7B3-48A8-A2FB-1DF1C7E6EA74}" srcOrd="0" destOrd="0" parTransId="{146E6A90-BF34-4BE9-B5CB-017254C0F434}" sibTransId="{A0163F8C-BE1C-4882-AF3F-0A9FACD3A40D}"/>
    <dgm:cxn modelId="{2B2CEE28-8F25-4AC8-9D70-DA9ABDD3F3A1}" type="presOf" srcId="{D5DB01F6-5226-4DF0-9407-C4E1BCC4220D}" destId="{8D9584C2-1D84-468A-B5EC-B0D30E73BB87}" srcOrd="0" destOrd="0" presId="urn:microsoft.com/office/officeart/2005/8/layout/vList6"/>
    <dgm:cxn modelId="{025B2404-BF66-4DD7-A9B8-EB4C2E40D6DC}" type="presOf" srcId="{076FEB3E-5117-47FD-B5D4-C7E8F1735854}" destId="{0973A9EA-CD64-47AE-BB1F-7B7C063DF764}" srcOrd="0" destOrd="0" presId="urn:microsoft.com/office/officeart/2005/8/layout/vList6"/>
    <dgm:cxn modelId="{A50EE2A6-7BB0-45F3-B83E-B2F7433C2FEE}" srcId="{0FFCB18C-4032-4D2B-94B6-4A7B8FF50CF5}" destId="{A6343AE3-31F0-4F5C-870C-CE051ED941B3}" srcOrd="1" destOrd="0" parTransId="{656C266C-A520-43D8-8568-642B2A98E759}" sibTransId="{2C142BCF-DAB3-4A68-A259-4B6C3AEAAE6E}"/>
    <dgm:cxn modelId="{564759CE-D074-4BFC-B291-67B9EAEB6A31}" type="presOf" srcId="{0E7BFAE9-CABE-4751-A61B-4E414B3F803B}" destId="{BBFBC2F4-C4F1-43B2-9841-995EB9B6A310}" srcOrd="0" destOrd="0" presId="urn:microsoft.com/office/officeart/2005/8/layout/vList6"/>
    <dgm:cxn modelId="{92CACEC6-EF90-4C02-87F2-17485FC22D3C}" type="presOf" srcId="{8B6E3FDF-99B9-48B2-ACB7-63B0E552C3A8}" destId="{351827B0-8DE9-4BAE-A91F-56297F8E091C}" srcOrd="0" destOrd="2" presId="urn:microsoft.com/office/officeart/2005/8/layout/vList6"/>
    <dgm:cxn modelId="{4C0C2E41-2CC1-4D39-91B5-65A1F39AFFCF}" srcId="{D5DB01F6-5226-4DF0-9407-C4E1BCC4220D}" destId="{D8A3C32E-1A3F-46B1-BF6D-DB9E2201E20F}" srcOrd="2" destOrd="0" parTransId="{29F1CF22-F9AA-43E4-AD91-6A14B18E4EC2}" sibTransId="{4E14DE9F-2CEF-472D-A31F-A4EC9EF499AA}"/>
    <dgm:cxn modelId="{174A5FBB-2376-4028-B950-F93AB48BC22B}" type="presOf" srcId="{276A28F8-67BB-4412-ABB6-AD1A40160BF1}" destId="{5F90F3D9-7BB0-4762-BE94-BC53B7C38186}" srcOrd="0" destOrd="0" presId="urn:microsoft.com/office/officeart/2005/8/layout/vList6"/>
    <dgm:cxn modelId="{E56BC5CA-741C-471A-B335-8C89F47F7780}" srcId="{D5DB01F6-5226-4DF0-9407-C4E1BCC4220D}" destId="{ED6C76E2-2917-4056-A061-0EFD074BC622}" srcOrd="1" destOrd="0" parTransId="{81B86FDD-EE81-49E5-A80C-696562479663}" sibTransId="{AAD39F75-5BF2-4D08-8CFE-B74E5718FD33}"/>
    <dgm:cxn modelId="{52C2C0FE-60FF-4D13-BD3E-B5E343642C6B}" type="presOf" srcId="{A849C228-F863-4D07-A584-5B876F51C507}" destId="{630FC421-F84C-46EA-8B30-880190B64BAC}" srcOrd="0" destOrd="0" presId="urn:microsoft.com/office/officeart/2005/8/layout/vList6"/>
    <dgm:cxn modelId="{0780757D-3584-429A-A251-C2909E2215F6}" srcId="{A6343AE3-31F0-4F5C-870C-CE051ED941B3}" destId="{32DE4A34-1654-487E-B301-73F640E4A568}" srcOrd="1" destOrd="0" parTransId="{CA16DC86-F25D-457D-8702-3D6241E5ED17}" sibTransId="{501A8BC9-4E65-4C93-BE76-9ABFF9E96E1E}"/>
    <dgm:cxn modelId="{D56DC094-6987-4A90-9B77-861A124D12F6}" srcId="{A6343AE3-31F0-4F5C-870C-CE051ED941B3}" destId="{F9E52E27-9068-45D1-8520-416CAD5D379B}" srcOrd="2" destOrd="0" parTransId="{745A0C34-A38D-4E04-AA6F-88A1EE2AF8FD}" sibTransId="{BDDA54B2-7A3C-49A8-AD6B-CEB886226FFE}"/>
    <dgm:cxn modelId="{308BDCE1-177B-4417-907A-6951E4297ADE}" srcId="{0FFCB18C-4032-4D2B-94B6-4A7B8FF50CF5}" destId="{F7E66B2F-4CA6-40CE-8B76-C60BB84635CF}" srcOrd="4" destOrd="0" parTransId="{1E261D73-5377-4696-916D-46240F906EFA}" sibTransId="{00FA7A1F-EE30-4294-9870-C3E2FFE24913}"/>
    <dgm:cxn modelId="{88E93467-CCC1-4B40-82E2-0E58D8CE6153}" type="presOf" srcId="{0FFCB18C-4032-4D2B-94B6-4A7B8FF50CF5}" destId="{CDC18758-A95C-43E6-9564-25372848788E}" srcOrd="0" destOrd="0" presId="urn:microsoft.com/office/officeart/2005/8/layout/vList6"/>
    <dgm:cxn modelId="{781A37D9-2AD1-4000-8DB6-68CD06077E94}" srcId="{F7E66B2F-4CA6-40CE-8B76-C60BB84635CF}" destId="{10B3F53C-9C6B-48A2-B63A-16D8A4504455}" srcOrd="1" destOrd="0" parTransId="{2277CBAB-A2E7-4DCC-9A31-B6666A690665}" sibTransId="{28F111C2-D150-4B1B-AC32-562165576232}"/>
    <dgm:cxn modelId="{4B0DCD5F-3A2D-4B7B-B6CA-38463FBFC615}" srcId="{A6343AE3-31F0-4F5C-870C-CE051ED941B3}" destId="{0E7BFAE9-CABE-4751-A61B-4E414B3F803B}" srcOrd="0" destOrd="0" parTransId="{FBA44C79-8C2E-42EB-8F20-C8D78259C98D}" sibTransId="{FBF875FC-B947-463B-BF00-1E8A8D87F2D2}"/>
    <dgm:cxn modelId="{882F83C4-CD55-4291-B34C-0E18BE63BEA3}" srcId="{B9587BF6-4BC8-4A45-B89D-AE6B5E22EF76}" destId="{B7D178BE-3BDB-4CFC-A942-96F05AA63D6C}" srcOrd="0" destOrd="0" parTransId="{130DF8D6-EB18-4225-822F-E89D565B5610}" sibTransId="{A03E923A-F49C-4CF8-A6F7-DAC3BF6DCCA3}"/>
    <dgm:cxn modelId="{09E52DED-95D5-48AC-BADD-D6CB33A666B0}" type="presOf" srcId="{F7E66B2F-4CA6-40CE-8B76-C60BB84635CF}" destId="{544DB977-142B-443E-907C-CF0174165074}" srcOrd="0" destOrd="0" presId="urn:microsoft.com/office/officeart/2005/8/layout/vList6"/>
    <dgm:cxn modelId="{0C9BF0DE-9827-42C1-9781-ABF0EDC13D10}" srcId="{F7E66B2F-4CA6-40CE-8B76-C60BB84635CF}" destId="{DF7794BF-3198-49BF-BC3F-14CB6947C26D}" srcOrd="0" destOrd="0" parTransId="{58921845-B77D-47D8-B62C-760B9140562F}" sibTransId="{3B6EEBF9-ABE7-442C-813A-B5C6AF30D308}"/>
    <dgm:cxn modelId="{DA8688B5-664B-45A6-9D41-2443E7DF526E}" type="presOf" srcId="{10B3F53C-9C6B-48A2-B63A-16D8A4504455}" destId="{351827B0-8DE9-4BAE-A91F-56297F8E091C}" srcOrd="0" destOrd="1" presId="urn:microsoft.com/office/officeart/2005/8/layout/vList6"/>
    <dgm:cxn modelId="{A33B0E31-73BB-4371-8B95-DE418C034112}" type="presOf" srcId="{A6343AE3-31F0-4F5C-870C-CE051ED941B3}" destId="{93769F8C-3FB6-43F3-BF64-8BCD39F42720}" srcOrd="0" destOrd="0" presId="urn:microsoft.com/office/officeart/2005/8/layout/vList6"/>
    <dgm:cxn modelId="{08E24319-9129-4742-9F19-FC44DF9963F9}" srcId="{B9587BF6-4BC8-4A45-B89D-AE6B5E22EF76}" destId="{4FDD9B74-09BD-4B90-9550-4E672C179908}" srcOrd="1" destOrd="0" parTransId="{24F5079D-ED99-4933-9D01-EE9B98E69386}" sibTransId="{A6312659-D9C6-4430-A01B-A1341085811A}"/>
    <dgm:cxn modelId="{879D5F20-F8B6-466F-8B1A-BF8DD6ADC5F2}" type="presOf" srcId="{DF7794BF-3198-49BF-BC3F-14CB6947C26D}" destId="{351827B0-8DE9-4BAE-A91F-56297F8E091C}" srcOrd="0" destOrd="0" presId="urn:microsoft.com/office/officeart/2005/8/layout/vList6"/>
    <dgm:cxn modelId="{1EDA588A-85B6-453F-A7F4-2FECCE60F1A4}" type="presOf" srcId="{210F0E90-6F9D-4D63-975C-94D12D951E87}" destId="{16B03E41-F9D4-4D92-9F03-D9E16072132B}" srcOrd="0" destOrd="0" presId="urn:microsoft.com/office/officeart/2005/8/layout/vList6"/>
    <dgm:cxn modelId="{0F3CDF34-C63C-42C1-A7A8-5F576983180C}" type="presOf" srcId="{F06D7E01-9070-4159-9E3E-EDF241E1B886}" destId="{0973A9EA-CD64-47AE-BB1F-7B7C063DF764}" srcOrd="0" destOrd="2" presId="urn:microsoft.com/office/officeart/2005/8/layout/vList6"/>
    <dgm:cxn modelId="{C96CDAC4-87DC-442B-B2F5-2A54E8C4612D}" srcId="{A849C228-F863-4D07-A584-5B876F51C507}" destId="{45C70DCF-E8E0-4C17-914E-3E861CA3F009}" srcOrd="1" destOrd="0" parTransId="{9DCCCCFE-2C8A-487C-9E08-2C4DE5A803A5}" sibTransId="{6396A34C-07BE-4E8A-9346-483D2F3A0B52}"/>
    <dgm:cxn modelId="{EFF1BF9C-9CFD-4ACE-9E99-954DE3DB7B49}" srcId="{276A28F8-67BB-4412-ABB6-AD1A40160BF1}" destId="{D5987C4E-CEA2-4451-8055-0133CB320959}" srcOrd="1" destOrd="0" parTransId="{B8F76D61-E544-4799-9D7A-9C88D9219C83}" sibTransId="{A10D44C0-45BC-4F21-8D67-8BD6835A2649}"/>
    <dgm:cxn modelId="{B7D92804-7A8E-4DBD-9FED-644B1651F188}" srcId="{A849C228-F863-4D07-A584-5B876F51C507}" destId="{210F0E90-6F9D-4D63-975C-94D12D951E87}" srcOrd="0" destOrd="0" parTransId="{07DA9A58-14DA-4FFD-82AF-B8E5FB95E77F}" sibTransId="{B0C1B7A6-BCF5-4160-A572-EB0D777F18C5}"/>
    <dgm:cxn modelId="{08B0B439-3E71-41E1-9332-7289F11941E2}" type="presOf" srcId="{32DE4A34-1654-487E-B301-73F640E4A568}" destId="{BBFBC2F4-C4F1-43B2-9841-995EB9B6A310}" srcOrd="0" destOrd="1" presId="urn:microsoft.com/office/officeart/2005/8/layout/vList6"/>
    <dgm:cxn modelId="{36D6BEE0-3E6F-4485-AC3E-D0DF3CFC76AC}" type="presOf" srcId="{6BB8CCA0-C7B3-48A8-A2FB-1DF1C7E6EA74}" destId="{1B5D35BE-8706-45BE-8E3E-6AB37DA4C0F7}" srcOrd="0" destOrd="0" presId="urn:microsoft.com/office/officeart/2005/8/layout/vList6"/>
    <dgm:cxn modelId="{3D989563-07BB-44DE-9DF2-81D9D698C042}" srcId="{0FFCB18C-4032-4D2B-94B6-4A7B8FF50CF5}" destId="{A849C228-F863-4D07-A584-5B876F51C507}" srcOrd="0" destOrd="0" parTransId="{6BA5FD28-6080-4EC3-B149-F165889A7703}" sibTransId="{5AE469C1-0DFC-40EF-B541-8883DD389FA6}"/>
    <dgm:cxn modelId="{D1E15C81-AB68-41F4-86D4-FD134813652F}" type="presOf" srcId="{C035AA12-BC39-46BF-A583-EFDF39D7F654}" destId="{16B03E41-F9D4-4D92-9F03-D9E16072132B}" srcOrd="0" destOrd="2" presId="urn:microsoft.com/office/officeart/2005/8/layout/vList6"/>
    <dgm:cxn modelId="{333EDC87-2B6A-4430-8656-1A3FFA586E5C}" srcId="{F7E66B2F-4CA6-40CE-8B76-C60BB84635CF}" destId="{8B6E3FDF-99B9-48B2-ACB7-63B0E552C3A8}" srcOrd="2" destOrd="0" parTransId="{E5899227-E96B-4BC8-99ED-5FF9C5CF1E02}" sibTransId="{C2852772-EAEE-403D-A158-B6B9105EA03E}"/>
    <dgm:cxn modelId="{BACE7A5E-EC1D-4A5E-9780-44FE1531DF49}" type="presOf" srcId="{D5987C4E-CEA2-4451-8055-0133CB320959}" destId="{0973A9EA-CD64-47AE-BB1F-7B7C063DF764}" srcOrd="0" destOrd="1" presId="urn:microsoft.com/office/officeart/2005/8/layout/vList6"/>
    <dgm:cxn modelId="{F820C8CA-66CB-4439-8352-AECE20B98B11}" type="presOf" srcId="{B9587BF6-4BC8-4A45-B89D-AE6B5E22EF76}" destId="{3C2621A2-94BE-4978-95EB-3382ED373D19}" srcOrd="0" destOrd="0" presId="urn:microsoft.com/office/officeart/2005/8/layout/vList6"/>
    <dgm:cxn modelId="{246ED522-88FC-4581-BA00-A2E7C283C525}" srcId="{B9587BF6-4BC8-4A45-B89D-AE6B5E22EF76}" destId="{36D6DF85-C692-4240-9F51-4F660617F4DE}" srcOrd="2" destOrd="0" parTransId="{B0E7BD04-826D-4CCF-BEA5-ED9F96383138}" sibTransId="{B3AA15EC-9249-4958-BF58-923437AF4455}"/>
    <dgm:cxn modelId="{BC712F7D-F5F6-4A7D-9BB4-42E8021FA8C9}" srcId="{0FFCB18C-4032-4D2B-94B6-4A7B8FF50CF5}" destId="{B9587BF6-4BC8-4A45-B89D-AE6B5E22EF76}" srcOrd="5" destOrd="0" parTransId="{B79ABE66-7449-4EA9-AC88-A0B921EABE0D}" sibTransId="{7218BDF8-0968-4251-8164-6B79AE4CA5C4}"/>
    <dgm:cxn modelId="{BBE296B6-BE53-429D-BE83-426F12DA30A2}" srcId="{276A28F8-67BB-4412-ABB6-AD1A40160BF1}" destId="{076FEB3E-5117-47FD-B5D4-C7E8F1735854}" srcOrd="0" destOrd="0" parTransId="{D1F795F5-BF61-449F-96B0-3A0B96E6C9D6}" sibTransId="{DDADEC1F-2CD7-4816-9317-7EC335541624}"/>
    <dgm:cxn modelId="{1551687A-7308-4F2A-86B3-586AF66C5379}" srcId="{0FFCB18C-4032-4D2B-94B6-4A7B8FF50CF5}" destId="{276A28F8-67BB-4412-ABB6-AD1A40160BF1}" srcOrd="2" destOrd="0" parTransId="{FE85AC5A-7127-4662-AC9B-DBE9C8E005AC}" sibTransId="{FB970C51-0315-411E-B4D5-3EE1FC09244B}"/>
    <dgm:cxn modelId="{377A5000-C41C-4B8A-BF5F-14347C57750E}" type="presOf" srcId="{F9E52E27-9068-45D1-8520-416CAD5D379B}" destId="{BBFBC2F4-C4F1-43B2-9841-995EB9B6A310}" srcOrd="0" destOrd="2" presId="urn:microsoft.com/office/officeart/2005/8/layout/vList6"/>
    <dgm:cxn modelId="{823C43AE-EB7B-4B54-ABC9-1AC604CF14D3}" type="presParOf" srcId="{CDC18758-A95C-43E6-9564-25372848788E}" destId="{532A1ECE-F4D2-431E-96E2-3A27F1417A85}" srcOrd="0" destOrd="0" presId="urn:microsoft.com/office/officeart/2005/8/layout/vList6"/>
    <dgm:cxn modelId="{04E03950-5A54-4473-A293-346370877B47}" type="presParOf" srcId="{532A1ECE-F4D2-431E-96E2-3A27F1417A85}" destId="{630FC421-F84C-46EA-8B30-880190B64BAC}" srcOrd="0" destOrd="0" presId="urn:microsoft.com/office/officeart/2005/8/layout/vList6"/>
    <dgm:cxn modelId="{D76BFE65-80C1-493A-95C8-8D682CE077DB}" type="presParOf" srcId="{532A1ECE-F4D2-431E-96E2-3A27F1417A85}" destId="{16B03E41-F9D4-4D92-9F03-D9E16072132B}" srcOrd="1" destOrd="0" presId="urn:microsoft.com/office/officeart/2005/8/layout/vList6"/>
    <dgm:cxn modelId="{6F373A65-AB27-4A1B-B320-C99CD955DFB1}" type="presParOf" srcId="{CDC18758-A95C-43E6-9564-25372848788E}" destId="{B845E581-9732-4FBA-8B59-DDCBD294A96C}" srcOrd="1" destOrd="0" presId="urn:microsoft.com/office/officeart/2005/8/layout/vList6"/>
    <dgm:cxn modelId="{D91D2910-1C46-4FE6-A737-FC2B1B04F5B5}" type="presParOf" srcId="{CDC18758-A95C-43E6-9564-25372848788E}" destId="{C89E61B6-15B0-4AB6-870C-1D44E5C44688}" srcOrd="2" destOrd="0" presId="urn:microsoft.com/office/officeart/2005/8/layout/vList6"/>
    <dgm:cxn modelId="{D358613A-C1CA-4DB2-B09C-3677B20E8A8C}" type="presParOf" srcId="{C89E61B6-15B0-4AB6-870C-1D44E5C44688}" destId="{93769F8C-3FB6-43F3-BF64-8BCD39F42720}" srcOrd="0" destOrd="0" presId="urn:microsoft.com/office/officeart/2005/8/layout/vList6"/>
    <dgm:cxn modelId="{BEE2F7BE-28B2-4B5F-BD47-23AF2257812A}" type="presParOf" srcId="{C89E61B6-15B0-4AB6-870C-1D44E5C44688}" destId="{BBFBC2F4-C4F1-43B2-9841-995EB9B6A310}" srcOrd="1" destOrd="0" presId="urn:microsoft.com/office/officeart/2005/8/layout/vList6"/>
    <dgm:cxn modelId="{34CA903B-BCE5-4AE9-84AE-D7EA1F08E9FF}" type="presParOf" srcId="{CDC18758-A95C-43E6-9564-25372848788E}" destId="{EEEE9FFE-3222-465A-8A3C-FFCBB2CB66C5}" srcOrd="3" destOrd="0" presId="urn:microsoft.com/office/officeart/2005/8/layout/vList6"/>
    <dgm:cxn modelId="{AB39C98F-D199-4356-9FDB-FC0561CFBEAB}" type="presParOf" srcId="{CDC18758-A95C-43E6-9564-25372848788E}" destId="{87A73DDD-D486-4BCD-AD43-7543591FB98E}" srcOrd="4" destOrd="0" presId="urn:microsoft.com/office/officeart/2005/8/layout/vList6"/>
    <dgm:cxn modelId="{079DE1D8-FE96-4E67-BD4A-84DB39F99C0E}" type="presParOf" srcId="{87A73DDD-D486-4BCD-AD43-7543591FB98E}" destId="{5F90F3D9-7BB0-4762-BE94-BC53B7C38186}" srcOrd="0" destOrd="0" presId="urn:microsoft.com/office/officeart/2005/8/layout/vList6"/>
    <dgm:cxn modelId="{56BEA753-576D-47BA-BE74-06E47825A582}" type="presParOf" srcId="{87A73DDD-D486-4BCD-AD43-7543591FB98E}" destId="{0973A9EA-CD64-47AE-BB1F-7B7C063DF764}" srcOrd="1" destOrd="0" presId="urn:microsoft.com/office/officeart/2005/8/layout/vList6"/>
    <dgm:cxn modelId="{AF4B2DE9-0CB4-4AD7-A177-4A6ACC59ACE1}" type="presParOf" srcId="{CDC18758-A95C-43E6-9564-25372848788E}" destId="{D6991862-9864-4E86-BC55-F1772DE7C3B0}" srcOrd="5" destOrd="0" presId="urn:microsoft.com/office/officeart/2005/8/layout/vList6"/>
    <dgm:cxn modelId="{DB0F9417-3EC2-40E1-A984-1805193B6FF4}" type="presParOf" srcId="{CDC18758-A95C-43E6-9564-25372848788E}" destId="{DB4F3661-8E5C-498D-826D-2B7C1CEC45A1}" srcOrd="6" destOrd="0" presId="urn:microsoft.com/office/officeart/2005/8/layout/vList6"/>
    <dgm:cxn modelId="{C4851DDD-5EFE-4EC1-9708-2DEF5E2D7733}" type="presParOf" srcId="{DB4F3661-8E5C-498D-826D-2B7C1CEC45A1}" destId="{8D9584C2-1D84-468A-B5EC-B0D30E73BB87}" srcOrd="0" destOrd="0" presId="urn:microsoft.com/office/officeart/2005/8/layout/vList6"/>
    <dgm:cxn modelId="{486341EA-9C20-4898-BBA5-579B1F61EF27}" type="presParOf" srcId="{DB4F3661-8E5C-498D-826D-2B7C1CEC45A1}" destId="{1B5D35BE-8706-45BE-8E3E-6AB37DA4C0F7}" srcOrd="1" destOrd="0" presId="urn:microsoft.com/office/officeart/2005/8/layout/vList6"/>
    <dgm:cxn modelId="{134B6EED-290F-4D72-8B50-9737AEA0F22C}" type="presParOf" srcId="{CDC18758-A95C-43E6-9564-25372848788E}" destId="{80E7735A-9C5E-4072-9A37-D871DF5B6C2B}" srcOrd="7" destOrd="0" presId="urn:microsoft.com/office/officeart/2005/8/layout/vList6"/>
    <dgm:cxn modelId="{4A3878CD-4DF2-4FC8-A06B-1D67D0102DC0}" type="presParOf" srcId="{CDC18758-A95C-43E6-9564-25372848788E}" destId="{59FF82AA-26E4-4FED-B46D-C2BA6B2D6725}" srcOrd="8" destOrd="0" presId="urn:microsoft.com/office/officeart/2005/8/layout/vList6"/>
    <dgm:cxn modelId="{E2BA1446-2EE1-487E-A4C4-5F94E9FBA4E9}" type="presParOf" srcId="{59FF82AA-26E4-4FED-B46D-C2BA6B2D6725}" destId="{544DB977-142B-443E-907C-CF0174165074}" srcOrd="0" destOrd="0" presId="urn:microsoft.com/office/officeart/2005/8/layout/vList6"/>
    <dgm:cxn modelId="{1664C076-B846-4764-9E2F-0A3144B4B0A0}" type="presParOf" srcId="{59FF82AA-26E4-4FED-B46D-C2BA6B2D6725}" destId="{351827B0-8DE9-4BAE-A91F-56297F8E091C}" srcOrd="1" destOrd="0" presId="urn:microsoft.com/office/officeart/2005/8/layout/vList6"/>
    <dgm:cxn modelId="{CB922440-E6C4-4B91-B99E-1B273C9EF547}" type="presParOf" srcId="{CDC18758-A95C-43E6-9564-25372848788E}" destId="{8C1EC023-9BD1-43D4-AD3E-9EBA12B56862}" srcOrd="9" destOrd="0" presId="urn:microsoft.com/office/officeart/2005/8/layout/vList6"/>
    <dgm:cxn modelId="{40A5C3E4-2B81-4A40-963E-B5CA0522310E}" type="presParOf" srcId="{CDC18758-A95C-43E6-9564-25372848788E}" destId="{A5C6E2F2-47BF-4D5D-8286-9CE79D9EB88A}" srcOrd="10" destOrd="0" presId="urn:microsoft.com/office/officeart/2005/8/layout/vList6"/>
    <dgm:cxn modelId="{1DEF34E8-2EF3-4FA4-A68D-2148FF387732}" type="presParOf" srcId="{A5C6E2F2-47BF-4D5D-8286-9CE79D9EB88A}" destId="{3C2621A2-94BE-4978-95EB-3382ED373D19}" srcOrd="0" destOrd="0" presId="urn:microsoft.com/office/officeart/2005/8/layout/vList6"/>
    <dgm:cxn modelId="{6069C36B-2561-4BDF-85A2-E19BE8400359}" type="presParOf" srcId="{A5C6E2F2-47BF-4D5D-8286-9CE79D9EB88A}" destId="{1728CFAB-4C7E-41BC-B78E-AEBC500753C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B03E41-F9D4-4D92-9F03-D9E16072132B}">
      <dsp:nvSpPr>
        <dsp:cNvPr id="0" name=""/>
        <dsp:cNvSpPr/>
      </dsp:nvSpPr>
      <dsp:spPr>
        <a:xfrm>
          <a:off x="3383279" y="604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Develop trained and skilled workforce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Target Business Demand, Growth Opportunities and Specialization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Direct and Indirect Partnerships with Economic Development Entities</a:t>
          </a:r>
          <a:endParaRPr lang="en-US" sz="1100" kern="1200" dirty="0"/>
        </a:p>
      </dsp:txBody>
      <dsp:txXfrm>
        <a:off x="3383279" y="604"/>
        <a:ext cx="5074920" cy="761813"/>
      </dsp:txXfrm>
    </dsp:sp>
    <dsp:sp modelId="{630FC421-F84C-46EA-8B30-880190B64BAC}">
      <dsp:nvSpPr>
        <dsp:cNvPr id="0" name=""/>
        <dsp:cNvSpPr/>
      </dsp:nvSpPr>
      <dsp:spPr>
        <a:xfrm>
          <a:off x="0" y="604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IT Business Development</a:t>
          </a:r>
          <a:endParaRPr lang="en-US" sz="2100" kern="1200" dirty="0"/>
        </a:p>
      </dsp:txBody>
      <dsp:txXfrm>
        <a:off x="0" y="604"/>
        <a:ext cx="3383280" cy="761813"/>
      </dsp:txXfrm>
    </dsp:sp>
    <dsp:sp modelId="{BBFBC2F4-C4F1-43B2-9841-995EB9B6A310}">
      <dsp:nvSpPr>
        <dsp:cNvPr id="0" name=""/>
        <dsp:cNvSpPr/>
      </dsp:nvSpPr>
      <dsp:spPr>
        <a:xfrm>
          <a:off x="3383279" y="838599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Connecting Capital, Human and Intellectual Resources to Programs</a:t>
          </a:r>
          <a:endParaRPr 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Community Outreach &amp; Public Speaking</a:t>
          </a:r>
          <a:endParaRPr lang="en-US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kern="1200" dirty="0" smtClean="0"/>
            <a:t>Cooperation &amp; Coordination with Similar Institutions</a:t>
          </a:r>
          <a:endParaRPr lang="en-US" sz="1050" kern="1200" dirty="0"/>
        </a:p>
      </dsp:txBody>
      <dsp:txXfrm>
        <a:off x="3383279" y="838599"/>
        <a:ext cx="5074920" cy="761813"/>
      </dsp:txXfrm>
    </dsp:sp>
    <dsp:sp modelId="{93769F8C-3FB6-43F3-BF64-8BCD39F42720}">
      <dsp:nvSpPr>
        <dsp:cNvPr id="0" name=""/>
        <dsp:cNvSpPr/>
      </dsp:nvSpPr>
      <dsp:spPr>
        <a:xfrm>
          <a:off x="0" y="838599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Program Promotion and Outreach</a:t>
          </a:r>
          <a:endParaRPr lang="en-US" sz="2100" kern="1200" dirty="0"/>
        </a:p>
      </dsp:txBody>
      <dsp:txXfrm>
        <a:off x="0" y="838599"/>
        <a:ext cx="3383280" cy="761813"/>
      </dsp:txXfrm>
    </dsp:sp>
    <dsp:sp modelId="{0973A9EA-CD64-47AE-BB1F-7B7C063DF764}">
      <dsp:nvSpPr>
        <dsp:cNvPr id="0" name=""/>
        <dsp:cNvSpPr/>
      </dsp:nvSpPr>
      <dsp:spPr>
        <a:xfrm>
          <a:off x="3383279" y="1676595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High School &amp; University Students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Continuing Education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Business outreach / Job Fairs</a:t>
          </a:r>
          <a:endParaRPr lang="en-US" sz="1100" kern="1200" dirty="0"/>
        </a:p>
      </dsp:txBody>
      <dsp:txXfrm>
        <a:off x="3383279" y="1676595"/>
        <a:ext cx="5074920" cy="761813"/>
      </dsp:txXfrm>
    </dsp:sp>
    <dsp:sp modelId="{5F90F3D9-7BB0-4762-BE94-BC53B7C38186}">
      <dsp:nvSpPr>
        <dsp:cNvPr id="0" name=""/>
        <dsp:cNvSpPr/>
      </dsp:nvSpPr>
      <dsp:spPr>
        <a:xfrm>
          <a:off x="0" y="1676595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Career Counseling &amp; Job Placement</a:t>
          </a:r>
          <a:endParaRPr lang="en-US" sz="2100" kern="1200" dirty="0"/>
        </a:p>
      </dsp:txBody>
      <dsp:txXfrm>
        <a:off x="0" y="1676595"/>
        <a:ext cx="3383280" cy="761813"/>
      </dsp:txXfrm>
    </dsp:sp>
    <dsp:sp modelId="{1B5D35BE-8706-45BE-8E3E-6AB37DA4C0F7}">
      <dsp:nvSpPr>
        <dsp:cNvPr id="0" name=""/>
        <dsp:cNvSpPr/>
      </dsp:nvSpPr>
      <dsp:spPr>
        <a:xfrm>
          <a:off x="3383279" y="2514590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Facilities, Resources and Tools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Scholarships, Professorships, Research and Infrastructure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Centers of Excellence</a:t>
          </a:r>
          <a:endParaRPr lang="en-US" sz="1100" kern="1200" dirty="0"/>
        </a:p>
      </dsp:txBody>
      <dsp:txXfrm>
        <a:off x="3383279" y="2514590"/>
        <a:ext cx="5074920" cy="761813"/>
      </dsp:txXfrm>
    </dsp:sp>
    <dsp:sp modelId="{8D9584C2-1D84-468A-B5EC-B0D30E73BB87}">
      <dsp:nvSpPr>
        <dsp:cNvPr id="0" name=""/>
        <dsp:cNvSpPr/>
      </dsp:nvSpPr>
      <dsp:spPr>
        <a:xfrm>
          <a:off x="0" y="2514590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Research &amp; Development</a:t>
          </a:r>
          <a:endParaRPr lang="en-US" sz="2100" kern="1200" dirty="0"/>
        </a:p>
      </dsp:txBody>
      <dsp:txXfrm>
        <a:off x="0" y="2514590"/>
        <a:ext cx="3383280" cy="761813"/>
      </dsp:txXfrm>
    </dsp:sp>
    <dsp:sp modelId="{351827B0-8DE9-4BAE-A91F-56297F8E091C}">
      <dsp:nvSpPr>
        <dsp:cNvPr id="0" name=""/>
        <dsp:cNvSpPr/>
      </dsp:nvSpPr>
      <dsp:spPr>
        <a:xfrm>
          <a:off x="3383279" y="3352586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Market Driven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Applied &amp; Theoretical</a:t>
          </a:r>
          <a:endParaRPr lang="en-US" sz="1100" kern="1200" dirty="0"/>
        </a:p>
      </dsp:txBody>
      <dsp:txXfrm>
        <a:off x="3383279" y="3352586"/>
        <a:ext cx="5074920" cy="761813"/>
      </dsp:txXfrm>
    </dsp:sp>
    <dsp:sp modelId="{544DB977-142B-443E-907C-CF0174165074}">
      <dsp:nvSpPr>
        <dsp:cNvPr id="0" name=""/>
        <dsp:cNvSpPr/>
      </dsp:nvSpPr>
      <dsp:spPr>
        <a:xfrm>
          <a:off x="0" y="3352586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Curriculum Development</a:t>
          </a:r>
          <a:endParaRPr lang="en-US" sz="2100" kern="1200" dirty="0"/>
        </a:p>
      </dsp:txBody>
      <dsp:txXfrm>
        <a:off x="0" y="3352586"/>
        <a:ext cx="3383280" cy="761813"/>
      </dsp:txXfrm>
    </dsp:sp>
    <dsp:sp modelId="{1728CFAB-4C7E-41BC-B78E-AEBC500753C1}">
      <dsp:nvSpPr>
        <dsp:cNvPr id="0" name=""/>
        <dsp:cNvSpPr/>
      </dsp:nvSpPr>
      <dsp:spPr>
        <a:xfrm>
          <a:off x="3383279" y="4190581"/>
          <a:ext cx="5074920" cy="7618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Direct Training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Train the Trainer</a:t>
          </a:r>
          <a:endParaRPr lang="en-US" sz="1100" kern="1200" dirty="0"/>
        </a:p>
      </dsp:txBody>
      <dsp:txXfrm>
        <a:off x="3383279" y="4190581"/>
        <a:ext cx="5074920" cy="761813"/>
      </dsp:txXfrm>
    </dsp:sp>
    <dsp:sp modelId="{3C2621A2-94BE-4978-95EB-3382ED373D19}">
      <dsp:nvSpPr>
        <dsp:cNvPr id="0" name=""/>
        <dsp:cNvSpPr/>
      </dsp:nvSpPr>
      <dsp:spPr>
        <a:xfrm>
          <a:off x="0" y="4190581"/>
          <a:ext cx="3383280" cy="7618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Training Capability</a:t>
          </a:r>
          <a:endParaRPr lang="en-US" sz="2100" kern="1200" dirty="0"/>
        </a:p>
      </dsp:txBody>
      <dsp:txXfrm>
        <a:off x="0" y="4190581"/>
        <a:ext cx="3383280" cy="761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4102935-F102-435B-95C0-6EB2BFA1F93B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B8BE920-10AC-4122-BD0D-19A19EF88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91D1745-3A00-4196-A7DE-F23DB041E78F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44" tIns="46872" rIns="93744" bIns="46872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5C35819-2981-4DD4-9072-2DB8AFFF5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z="2200" smtClean="0"/>
              <a:t>Ryan Ashley – hired for Security position &amp; put in SAN Bench Program.  Given hands on training for SAN.   Hired as SAN Administrator 2 year ago.</a:t>
            </a:r>
          </a:p>
          <a:p>
            <a:pPr lvl="1" eaLnBrk="1" hangingPunct="1"/>
            <a:r>
              <a:rPr lang="en-US" sz="2200" smtClean="0"/>
              <a:t>Jimmy Hopple  - hired for Security position &amp; put in SAN Bench Program.  Given hands on training for SAN.   Hired as SAN Administrator a year ago.</a:t>
            </a:r>
          </a:p>
          <a:p>
            <a:pPr lvl="1" eaLnBrk="1" hangingPunct="1"/>
            <a:r>
              <a:rPr lang="en-US" sz="2200" smtClean="0"/>
              <a:t>Harrison Jones – worked part time as Unix SA for 2 months and then hired as full time Unix SA 1 month ago.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8213"/>
            <a:fld id="{9157EEE2-80E0-4692-84F1-1CBF13539B20}" type="slidenum">
              <a:rPr lang="en-US" sz="1200"/>
              <a:pPr algn="r" defTabSz="938213"/>
              <a:t>19</a:t>
            </a:fld>
            <a:endParaRPr lang="en-US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8213"/>
            <a:fld id="{B2CF2AFF-99DC-460E-ACB9-A94013BDBC43}" type="slidenum">
              <a:rPr lang="en-US" sz="1200"/>
              <a:pPr algn="r" defTabSz="938213"/>
              <a:t>20</a:t>
            </a:fld>
            <a:endParaRPr lang="en-US" sz="120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8213"/>
            <a:fld id="{7DAA8CB1-CA97-401C-A751-05FE1F404F1E}" type="slidenum">
              <a:rPr lang="en-US" sz="1200"/>
              <a:pPr algn="r" defTabSz="938213"/>
              <a:t>21</a:t>
            </a:fld>
            <a:endParaRPr lang="en-US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8213"/>
            <a:fld id="{2D1AAE21-9217-4374-80DC-848F55C4C1F0}" type="slidenum">
              <a:rPr lang="en-US" sz="1200"/>
              <a:pPr algn="r" defTabSz="938213"/>
              <a:t>22</a:t>
            </a:fld>
            <a:endParaRPr lang="en-US" sz="120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44" tIns="46872" rIns="93744" bIns="46872" anchor="b"/>
          <a:lstStyle/>
          <a:p>
            <a:pPr algn="r" defTabSz="938213"/>
            <a:fld id="{378BA361-DDE0-4565-8441-030E577FFDE8}" type="slidenum">
              <a:rPr lang="en-US" sz="1200"/>
              <a:pPr algn="r" defTabSz="938213"/>
              <a:t>23</a:t>
            </a:fld>
            <a:endParaRPr lang="en-US" sz="120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1000" smtClean="0"/>
              <a:t>AUM is one of 27 US schools affiliated with the Storage Networking Industry Association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1000" smtClean="0"/>
              <a:t> Partnership between ATF, Alabama schools and Industry is a great economic tool that the state can continue to develop and grow.</a:t>
            </a:r>
          </a:p>
          <a:p>
            <a:pPr eaLnBrk="1" hangingPunct="1">
              <a:lnSpc>
                <a:spcPct val="70000"/>
              </a:lnSpc>
            </a:pPr>
            <a:r>
              <a:rPr lang="en-US" sz="1000" smtClean="0"/>
              <a:t>Where are the Best Paying High tech Jobs?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600" smtClean="0"/>
              <a:t>Forbes.com article by Paul Maidment, 08.01.06, 12:00 PM ET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2100" smtClean="0"/>
              <a:t>“If you want to find the top-paying jobs in the U.S. Tech Industry, you may want to look in the obvious places—Montgomery Al., Idaho Falls, Idaho, and Fort Smith, Ark., for instance.”</a:t>
            </a:r>
          </a:p>
          <a:p>
            <a:pPr lvl="2" eaLnBrk="1" hangingPunct="1">
              <a:lnSpc>
                <a:spcPct val="70000"/>
              </a:lnSpc>
            </a:pPr>
            <a:endParaRPr lang="en-US" sz="1000" smtClean="0"/>
          </a:p>
          <a:p>
            <a:pPr algn="just" eaLnBrk="1" hangingPunct="1">
              <a:lnSpc>
                <a:spcPct val="90000"/>
              </a:lnSpc>
            </a:pPr>
            <a:endParaRPr lang="en-US" sz="1000" smtClean="0"/>
          </a:p>
          <a:p>
            <a:pPr algn="just" eaLnBrk="1" hangingPunct="1">
              <a:lnSpc>
                <a:spcPct val="90000"/>
              </a:lnSpc>
            </a:pPr>
            <a:r>
              <a:rPr lang="en-US" sz="1000" smtClean="0"/>
              <a:t>	</a:t>
            </a:r>
          </a:p>
          <a:p>
            <a:pPr eaLnBrk="1" hangingPunct="1">
              <a:lnSpc>
                <a:spcPct val="70000"/>
              </a:lnSpc>
            </a:pPr>
            <a:endParaRPr lang="en-US" sz="1000" smtClean="0"/>
          </a:p>
          <a:p>
            <a:pPr>
              <a:lnSpc>
                <a:spcPct val="90000"/>
              </a:lnSpc>
            </a:pPr>
            <a:endParaRPr lang="en-US" sz="1000" smtClean="0"/>
          </a:p>
          <a:p>
            <a:pPr>
              <a:lnSpc>
                <a:spcPct val="90000"/>
              </a:lnSpc>
            </a:pPr>
            <a:endParaRPr lang="en-US" sz="9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276AD-0AC8-4B59-924A-F9F2841EE6F3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07DB-18C1-463A-90F9-6FC463F8C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FB61D-D8BD-4D47-BEFD-7DC5A339C712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56831-4AB8-40A3-B0AE-74457C956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09EB-EBF1-42DD-BBE2-21A8EC5AA22E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726CC-71F9-4FC0-8D75-381CACE0D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770E8-B711-4EDC-A0FC-515709F1FBE9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8412-6E9D-435C-8DEF-5810D6F5C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A6580-27C3-441D-99AC-FEA541C147CA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48774-D6B0-46F6-9AC7-AAE222AAD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7AB7-E3D8-4E2A-BD07-AA0BE8AB9CFF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58445-4B03-438C-8616-C9BED5D2B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BB392-0072-4E51-8C30-5122CA567ECC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18967-1A59-42BC-9CBB-E9F617AFA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09E0B-84E4-472A-AA03-98A76C21997E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CC43E-6BF5-4CA9-8677-6E71FCA40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7E6D-2CF7-41B5-9BFD-1A126EFC4E52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043F4-821D-4B64-8748-4BC4C603F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B9587-0920-4C5B-B6CC-0AE86EC6A659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AC7DC-0458-4A25-8ACD-22D24234B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38303-3CD7-4242-B802-658DFE7CAE0E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F652-74BD-4862-9E6C-8D128DC15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89978-E3B6-4DCA-84AB-9DD414B20D4C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CC4F-D662-4C3E-BD78-73A88D0DA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3419F6-5CBD-4FA9-ADD2-8E49BCE5B253}" type="datetimeFigureOut">
              <a:rPr lang="en-US"/>
              <a:pPr>
                <a:defRPr/>
              </a:pPr>
              <a:t>7/16/2011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1CE8B1-E180-4CD8-8A4B-F0FA04942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5715000"/>
            <a:ext cx="6019800" cy="609600"/>
          </a:xfrm>
        </p:spPr>
        <p:txBody>
          <a:bodyPr lIns="0" rIns="18288"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200" smtClean="0"/>
              <a:t>Alabama Technology Foundation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200" smtClean="0"/>
              <a:t>P.O. Box 240036 - Montgomery, AL  36124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200" smtClean="0">
                <a:solidFill>
                  <a:srgbClr val="990000"/>
                </a:solidFill>
              </a:rPr>
              <a:t>www.AlabamaTechnologyFoundation.org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1200" smtClean="0">
                <a:solidFill>
                  <a:srgbClr val="990000"/>
                </a:solidFill>
              </a:rPr>
              <a:t>ATF@AlabamaTechnologyFoundation.org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886200" y="1143000"/>
            <a:ext cx="5257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bg1"/>
                </a:solidFill>
                <a:latin typeface="Myriad Pro" pitchFamily="34" charset="0"/>
              </a:rPr>
              <a:t>Welcome to the </a:t>
            </a:r>
          </a:p>
          <a:p>
            <a:r>
              <a:rPr lang="en-US" sz="2400" b="1">
                <a:solidFill>
                  <a:schemeClr val="bg1"/>
                </a:solidFill>
                <a:latin typeface="Myriad Pro" pitchFamily="34" charset="0"/>
              </a:rPr>
              <a:t>Alabama Technology Foundation</a:t>
            </a:r>
          </a:p>
        </p:txBody>
      </p:sp>
      <p:pic>
        <p:nvPicPr>
          <p:cNvPr id="2052" name="Picture 8" descr="iStock_000006039317XLarge"/>
          <p:cNvPicPr>
            <a:picLocks noChangeAspect="1" noChangeArrowheads="1"/>
          </p:cNvPicPr>
          <p:nvPr/>
        </p:nvPicPr>
        <p:blipFill>
          <a:blip r:embed="rId3" cstate="print"/>
          <a:srcRect t="5634"/>
          <a:stretch>
            <a:fillRect/>
          </a:stretch>
        </p:blipFill>
        <p:spPr bwMode="auto">
          <a:xfrm>
            <a:off x="0" y="0"/>
            <a:ext cx="360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3886200" y="2514600"/>
            <a:ext cx="45720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>
                <a:solidFill>
                  <a:schemeClr val="bg1"/>
                </a:solidFill>
                <a:latin typeface="Calibri" pitchFamily="34" charset="0"/>
              </a:rPr>
              <a:t>developing qualified information technology</a:t>
            </a:r>
          </a:p>
          <a:p>
            <a:r>
              <a:rPr lang="en-US" sz="1400" i="1">
                <a:solidFill>
                  <a:schemeClr val="bg1"/>
                </a:solidFill>
                <a:latin typeface="Calibri" pitchFamily="34" charset="0"/>
              </a:rPr>
              <a:t>specialists to meet Alabama’s growing need for</a:t>
            </a:r>
          </a:p>
          <a:p>
            <a:r>
              <a:rPr lang="en-US" sz="1400" i="1">
                <a:solidFill>
                  <a:schemeClr val="bg1"/>
                </a:solidFill>
                <a:latin typeface="Calibri" pitchFamily="34" charset="0"/>
              </a:rPr>
              <a:t>highly‐skilled technology professionals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Partnership:  </a:t>
            </a:r>
            <a:r>
              <a:rPr lang="en-US" sz="3500" b="1" smtClean="0">
                <a:solidFill>
                  <a:srgbClr val="B2B2B2"/>
                </a:solidFill>
                <a:latin typeface="Myriad Pro" pitchFamily="34" charset="0"/>
              </a:rPr>
              <a:t>ATF, AUM, Industry</a:t>
            </a: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3810000" y="1524000"/>
            <a:ext cx="5105400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Curriculum Development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Trained AUM Professors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Investments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SAN Lab Build out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Scholarships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Graduated SAN educated students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Internships awarded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600">
                <a:solidFill>
                  <a:schemeClr val="bg1"/>
                </a:solidFill>
                <a:latin typeface="Calibri" pitchFamily="34" charset="0"/>
              </a:rPr>
              <a:t>Interns hired for permanent position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All accomplished during 1</a:t>
            </a:r>
            <a:r>
              <a:rPr lang="en-US" sz="1600" b="1" baseline="30000">
                <a:solidFill>
                  <a:schemeClr val="bg1"/>
                </a:solidFill>
                <a:latin typeface="Calibri" pitchFamily="34" charset="0"/>
              </a:rPr>
              <a:t>st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 Year!</a:t>
            </a:r>
          </a:p>
        </p:txBody>
      </p:sp>
      <p:pic>
        <p:nvPicPr>
          <p:cNvPr id="1126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607050"/>
            <a:ext cx="13716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8075" y="5562600"/>
            <a:ext cx="9239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 descr="AUM LAB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676400"/>
            <a:ext cx="3657600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0" descr="AFCEA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5634038"/>
            <a:ext cx="685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AUM_tower_Horz_CMYK_blk_15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5638800"/>
            <a:ext cx="1752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ICSLogo_cert_2010_grey_medium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90800" y="5554663"/>
            <a:ext cx="9144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AUM SAN Lab &amp; Curriculum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181600" y="1524000"/>
            <a:ext cx="3733800" cy="2971800"/>
          </a:xfrm>
        </p:spPr>
        <p:txBody>
          <a:bodyPr/>
          <a:lstStyle/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18-seat, hands on lab gives graduates an advantage over their competition in the job market</a:t>
            </a:r>
          </a:p>
          <a:p>
            <a:pPr marL="273050" indent="-273050" eaLnBrk="1" hangingPunct="1">
              <a:buFont typeface="Arial" charset="0"/>
              <a:buNone/>
            </a:pPr>
            <a:endParaRPr lang="en-US" sz="1800" smtClean="0">
              <a:solidFill>
                <a:schemeClr val="bg1"/>
              </a:solidFill>
            </a:endParaRPr>
          </a:p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Storage Curriculum provides Alabama with skilled employees.</a:t>
            </a:r>
          </a:p>
          <a:p>
            <a:pPr marL="273050" indent="-273050" eaLnBrk="1" hangingPunct="1">
              <a:spcBef>
                <a:spcPct val="0"/>
              </a:spcBef>
              <a:buFontTx/>
              <a:buNone/>
            </a:pPr>
            <a:endParaRPr lang="en-US" sz="1800" smtClean="0">
              <a:solidFill>
                <a:schemeClr val="bg1"/>
              </a:solidFill>
            </a:endParaRPr>
          </a:p>
        </p:txBody>
      </p:sp>
      <p:pic>
        <p:nvPicPr>
          <p:cNvPr id="12292" name="Picture 7" descr="AUM Classroom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4800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body" sz="half" idx="2"/>
          </p:nvPr>
        </p:nvSpPr>
        <p:spPr>
          <a:xfrm>
            <a:off x="3505200" y="1752600"/>
            <a:ext cx="4953000" cy="4846638"/>
          </a:xfrm>
        </p:spPr>
        <p:txBody>
          <a:bodyPr/>
          <a:lstStyle/>
          <a:p>
            <a:pPr eaLnBrk="1" hangingPunct="1"/>
            <a:r>
              <a:rPr lang="en-US" sz="1800" smtClean="0">
                <a:solidFill>
                  <a:schemeClr val="bg1"/>
                </a:solidFill>
              </a:rPr>
              <a:t>Inaugural class student</a:t>
            </a:r>
          </a:p>
          <a:p>
            <a:pPr eaLnBrk="1" hangingPunct="1"/>
            <a:endParaRPr lang="en-US" sz="18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800" smtClean="0">
                <a:solidFill>
                  <a:schemeClr val="bg1"/>
                </a:solidFill>
              </a:rPr>
              <a:t>“I believe I was accepted into my current job because of this course.”</a:t>
            </a:r>
            <a:br>
              <a:rPr lang="en-US" sz="1800" smtClean="0">
                <a:solidFill>
                  <a:schemeClr val="bg1"/>
                </a:solidFill>
              </a:rPr>
            </a:br>
            <a:endParaRPr lang="en-US" sz="180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800" smtClean="0">
                <a:solidFill>
                  <a:schemeClr val="bg1"/>
                </a:solidFill>
              </a:rPr>
              <a:t>“Having the opportunity to see how the technology works was a huge deciding factor in choosing Storage for a career.”  </a:t>
            </a:r>
          </a:p>
          <a:p>
            <a:pPr eaLnBrk="1" hangingPunct="1"/>
            <a:endParaRPr lang="en-US" sz="1800" smtClean="0">
              <a:solidFill>
                <a:schemeClr val="bg1"/>
              </a:solidFill>
            </a:endParaRPr>
          </a:p>
        </p:txBody>
      </p:sp>
      <p:pic>
        <p:nvPicPr>
          <p:cNvPr id="13315" name="Picture 3" descr="Ryan at AUM Lab3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752600"/>
            <a:ext cx="3124200" cy="2898775"/>
          </a:xfrm>
        </p:spPr>
      </p:pic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0" y="517525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Success Story: </a:t>
            </a:r>
            <a:r>
              <a:rPr lang="en-US" sz="3500" b="1">
                <a:solidFill>
                  <a:srgbClr val="B2B2B2"/>
                </a:solidFill>
                <a:latin typeface="Myriad Pro" pitchFamily="34" charset="0"/>
              </a:rPr>
              <a:t>Ryan Ashley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762000" y="792163"/>
            <a:ext cx="7924800" cy="3246437"/>
          </a:xfrm>
        </p:spPr>
        <p:txBody>
          <a:bodyPr/>
          <a:lstStyle/>
          <a:p>
            <a:pPr algn="l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Partnership: </a:t>
            </a:r>
            <a:b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</a:br>
            <a:endParaRPr lang="en-US" sz="3500" b="1" smtClean="0">
              <a:solidFill>
                <a:srgbClr val="B2B2B2"/>
              </a:solidFill>
              <a:latin typeface="Myriad Pro" pitchFamily="34" charset="0"/>
            </a:endParaRPr>
          </a:p>
        </p:txBody>
      </p:sp>
      <p:sp>
        <p:nvSpPr>
          <p:cNvPr id="14339" name="Rectangle 4"/>
          <p:cNvSpPr>
            <a:spLocks/>
          </p:cNvSpPr>
          <p:nvPr/>
        </p:nvSpPr>
        <p:spPr bwMode="auto">
          <a:xfrm>
            <a:off x="3733800" y="1752600"/>
            <a:ext cx="3429000" cy="195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3500" b="1">
                <a:solidFill>
                  <a:srgbClr val="B2B2B2"/>
                </a:solidFill>
                <a:latin typeface="Myriad Pro" pitchFamily="34" charset="0"/>
              </a:rPr>
              <a:t>ATF</a:t>
            </a:r>
            <a:br>
              <a:rPr lang="en-US" sz="3500" b="1">
                <a:solidFill>
                  <a:srgbClr val="B2B2B2"/>
                </a:solidFill>
                <a:latin typeface="Myriad Pro" pitchFamily="34" charset="0"/>
              </a:rPr>
            </a:br>
            <a:r>
              <a:rPr lang="en-US" sz="3500" b="1">
                <a:solidFill>
                  <a:srgbClr val="B2B2B2"/>
                </a:solidFill>
                <a:latin typeface="Myriad Pro" pitchFamily="34" charset="0"/>
              </a:rPr>
              <a:t>Academia</a:t>
            </a:r>
            <a:br>
              <a:rPr lang="en-US" sz="3500" b="1">
                <a:solidFill>
                  <a:srgbClr val="B2B2B2"/>
                </a:solidFill>
                <a:latin typeface="Myriad Pro" pitchFamily="34" charset="0"/>
              </a:rPr>
            </a:br>
            <a:r>
              <a:rPr lang="en-US" sz="3500" b="1">
                <a:solidFill>
                  <a:srgbClr val="B2B2B2"/>
                </a:solidFill>
                <a:latin typeface="Myriad Pro" pitchFamily="34" charset="0"/>
              </a:rPr>
              <a:t>Industry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9916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True Partnership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9600" y="1676400"/>
            <a:ext cx="8077200" cy="4800600"/>
          </a:xfrm>
        </p:spPr>
        <p:txBody>
          <a:bodyPr/>
          <a:lstStyle/>
          <a:p>
            <a:pPr marL="273050" indent="-273050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ATF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Performs needs demand &amp; supply analysis 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Fund and support curriculum development 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Provides technology insertion &amp; support</a:t>
            </a:r>
          </a:p>
          <a:p>
            <a:pPr marL="273050" indent="-273050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Academia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Curriculum development &amp; delivery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Identifies  high performing students</a:t>
            </a:r>
          </a:p>
          <a:p>
            <a:pPr marL="273050" indent="-273050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Industry 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Internships &amp; student hires</a:t>
            </a:r>
          </a:p>
          <a:p>
            <a:pPr lvl="1" eaLnBrk="1" hangingPunct="1">
              <a:spcBef>
                <a:spcPts val="300"/>
              </a:spcBef>
            </a:pPr>
            <a:r>
              <a:rPr lang="en-US" sz="1800" smtClean="0">
                <a:solidFill>
                  <a:schemeClr val="bg1"/>
                </a:solidFill>
              </a:rPr>
              <a:t>Provides needs forecasts to ATF </a:t>
            </a:r>
          </a:p>
          <a:p>
            <a:pPr lvl="1" eaLnBrk="1" hangingPunct="1"/>
            <a:endParaRPr lang="en-US" sz="1800" smtClean="0">
              <a:solidFill>
                <a:schemeClr val="bg1"/>
              </a:solidFill>
            </a:endParaRPr>
          </a:p>
          <a:p>
            <a:pPr marL="273050" indent="-273050" eaLnBrk="1" hangingPunct="1"/>
            <a:endParaRPr lang="en-U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762000" y="792163"/>
            <a:ext cx="7924800" cy="3246437"/>
          </a:xfrm>
        </p:spPr>
        <p:txBody>
          <a:bodyPr/>
          <a:lstStyle/>
          <a:p>
            <a:pPr algn="l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Programs </a:t>
            </a:r>
            <a:b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500" b="1" smtClean="0">
                <a:solidFill>
                  <a:srgbClr val="B2B2B2"/>
                </a:solidFill>
                <a:latin typeface="Myriad Pro" pitchFamily="34" charset="0"/>
              </a:rPr>
              <a:t>Partnering Opportunities</a:t>
            </a:r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 </a:t>
            </a:r>
            <a:b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</a:br>
            <a:endParaRPr lang="en-US" sz="3500" b="1" smtClean="0">
              <a:solidFill>
                <a:srgbClr val="B2B2B2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ATF Scholarships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76400"/>
            <a:ext cx="8077200" cy="4800600"/>
          </a:xfrm>
        </p:spPr>
        <p:txBody>
          <a:bodyPr/>
          <a:lstStyle/>
          <a:p>
            <a:pPr marL="273050" indent="-273050" eaLnBrk="1" hangingPunct="1"/>
            <a:r>
              <a:rPr lang="en-US" sz="1800" b="1" smtClean="0">
                <a:solidFill>
                  <a:schemeClr val="bg1"/>
                </a:solidFill>
              </a:rPr>
              <a:t>One and two year scholarships (up to $5k)</a:t>
            </a:r>
          </a:p>
          <a:p>
            <a:pPr marL="273050" indent="-273050" eaLnBrk="1" hangingPunct="1"/>
            <a:r>
              <a:rPr lang="en-US" sz="1800" b="1" smtClean="0">
                <a:solidFill>
                  <a:schemeClr val="bg1"/>
                </a:solidFill>
              </a:rPr>
              <a:t>Tightly focused:</a:t>
            </a:r>
            <a:endParaRPr lang="en-US" sz="1800" smtClean="0">
              <a:solidFill>
                <a:schemeClr val="bg1"/>
              </a:solidFill>
            </a:endParaRP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college juniors or seniors. </a:t>
            </a: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cumulative GPA of 2.5 or better. </a:t>
            </a: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GPA in their Major of 3.0 or better. </a:t>
            </a: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recommended by the educational institution’s faculty. </a:t>
            </a: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full time students with 12 or more hours per semester. </a:t>
            </a:r>
          </a:p>
          <a:p>
            <a:pPr lvl="1" eaLnBrk="1" hangingPunct="1"/>
            <a:r>
              <a:rPr lang="en-US" sz="1800" smtClean="0">
                <a:solidFill>
                  <a:schemeClr val="bg1"/>
                </a:solidFill>
              </a:rPr>
              <a:t>must enroll in and complete course work in the technology specialties identified.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ATF Internship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600200"/>
            <a:ext cx="7848600" cy="5257800"/>
          </a:xfrm>
        </p:spPr>
        <p:txBody>
          <a:bodyPr/>
          <a:lstStyle/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Provides knowledge, skills &amp; professional development to participants in preparation of Professional Career</a:t>
            </a:r>
          </a:p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Targets high demand, hard to find professional skills </a:t>
            </a:r>
          </a:p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Matches employer needs with high performing students.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ATF Internship Program Success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600200"/>
            <a:ext cx="8001000" cy="5257800"/>
          </a:xfrm>
        </p:spPr>
        <p:txBody>
          <a:bodyPr/>
          <a:lstStyle/>
          <a:p>
            <a:pPr marL="273050" indent="-273050" eaLnBrk="1" hangingPunct="1"/>
            <a:r>
              <a:rPr lang="en-US" sz="1800" smtClean="0">
                <a:solidFill>
                  <a:schemeClr val="bg1"/>
                </a:solidFill>
              </a:rPr>
              <a:t>Intern -&gt; Employment Success</a:t>
            </a:r>
          </a:p>
          <a:p>
            <a:pPr marL="673100" lvl="1" indent="-273050" eaLnBrk="1" hangingPunct="1"/>
            <a:r>
              <a:rPr lang="en-US" sz="1800" smtClean="0">
                <a:solidFill>
                  <a:schemeClr val="bg1"/>
                </a:solidFill>
              </a:rPr>
              <a:t>Ryan Ashley</a:t>
            </a:r>
          </a:p>
          <a:p>
            <a:pPr marL="673100" lvl="1" indent="-273050" eaLnBrk="1" hangingPunct="1"/>
            <a:r>
              <a:rPr lang="en-US" sz="1800" smtClean="0">
                <a:solidFill>
                  <a:schemeClr val="bg1"/>
                </a:solidFill>
              </a:rPr>
              <a:t>Jimmy Hopple</a:t>
            </a:r>
          </a:p>
          <a:p>
            <a:pPr marL="673100" lvl="1" indent="-273050" eaLnBrk="1" hangingPunct="1"/>
            <a:r>
              <a:rPr lang="en-US" sz="1800" smtClean="0">
                <a:solidFill>
                  <a:schemeClr val="bg1"/>
                </a:solidFill>
              </a:rPr>
              <a:t>Harrison Jones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600200"/>
            <a:ext cx="8153400" cy="5029200"/>
          </a:xfrm>
        </p:spPr>
        <p:txBody>
          <a:bodyPr/>
          <a:lstStyle/>
          <a:p>
            <a:pPr marL="273050" indent="-273050" algn="just" eaLnBrk="1" hangingPunct="1"/>
            <a:r>
              <a:rPr lang="en-US" sz="1800" smtClean="0">
                <a:solidFill>
                  <a:schemeClr val="bg1"/>
                </a:solidFill>
              </a:rPr>
              <a:t>Annual ATF membership:   </a:t>
            </a:r>
          </a:p>
          <a:p>
            <a:pPr marL="673100" lvl="1" indent="-273050"/>
            <a:r>
              <a:rPr lang="en-US" sz="1800" smtClean="0">
                <a:solidFill>
                  <a:schemeClr val="bg1"/>
                </a:solidFill>
              </a:rPr>
              <a:t>Corporate membership:  </a:t>
            </a:r>
            <a:r>
              <a:rPr lang="en-US" sz="1800" smtClean="0">
                <a:solidFill>
                  <a:srgbClr val="B2B2B2"/>
                </a:solidFill>
              </a:rPr>
              <a:t>$500, </a:t>
            </a:r>
            <a:r>
              <a:rPr lang="en-US" sz="1800" i="1" smtClean="0">
                <a:solidFill>
                  <a:srgbClr val="B2B2B2"/>
                </a:solidFill>
              </a:rPr>
              <a:t>includes 8 memberships</a:t>
            </a:r>
          </a:p>
          <a:p>
            <a:pPr marL="673100" lvl="1" indent="-273050"/>
            <a:r>
              <a:rPr lang="en-US" sz="1800" smtClean="0">
                <a:solidFill>
                  <a:schemeClr val="bg1"/>
                </a:solidFill>
              </a:rPr>
              <a:t>Individual membership:  </a:t>
            </a:r>
            <a:r>
              <a:rPr lang="en-US" sz="1800" smtClean="0">
                <a:solidFill>
                  <a:srgbClr val="B2B2B2"/>
                </a:solidFill>
              </a:rPr>
              <a:t>$25</a:t>
            </a:r>
          </a:p>
          <a:p>
            <a:pPr marL="673100" lvl="1" indent="-273050"/>
            <a:r>
              <a:rPr lang="en-US" sz="1800" smtClean="0">
                <a:solidFill>
                  <a:schemeClr val="bg1"/>
                </a:solidFill>
              </a:rPr>
              <a:t>Student membership:  </a:t>
            </a:r>
            <a:r>
              <a:rPr lang="en-US" sz="1800" i="1" smtClean="0">
                <a:solidFill>
                  <a:srgbClr val="B2B2B2"/>
                </a:solidFill>
              </a:rPr>
              <a:t>free</a:t>
            </a:r>
          </a:p>
          <a:p>
            <a:pPr marL="673100" lvl="1" indent="-273050">
              <a:buFont typeface="Arial" charset="0"/>
              <a:buNone/>
            </a:pPr>
            <a:endParaRPr lang="en-US" sz="1800" smtClean="0">
              <a:solidFill>
                <a:schemeClr val="bg1"/>
              </a:solidFill>
            </a:endParaRPr>
          </a:p>
          <a:p>
            <a:pPr marL="273050" indent="-273050"/>
            <a:r>
              <a:rPr lang="en-US" sz="1800" smtClean="0">
                <a:solidFill>
                  <a:schemeClr val="bg1"/>
                </a:solidFill>
              </a:rPr>
              <a:t>ATF members receive:   </a:t>
            </a:r>
          </a:p>
          <a:p>
            <a:pPr marL="673100" lvl="1" indent="-273050"/>
            <a:r>
              <a:rPr lang="en-US" sz="1800" smtClean="0">
                <a:solidFill>
                  <a:schemeClr val="bg1"/>
                </a:solidFill>
              </a:rPr>
              <a:t>Access to qualified graduates with hand’s on experience with enterprise technologies </a:t>
            </a:r>
          </a:p>
          <a:p>
            <a:pPr marL="673100" lvl="1" indent="-273050"/>
            <a:r>
              <a:rPr lang="en-US" sz="1800" smtClean="0">
                <a:solidFill>
                  <a:schemeClr val="bg1"/>
                </a:solidFill>
              </a:rPr>
              <a:t>Discounted admission to ATF events</a:t>
            </a:r>
          </a:p>
          <a:p>
            <a:pPr marL="673100" lvl="1" indent="-273050" algn="just" eaLnBrk="1" hangingPunct="1">
              <a:buFontTx/>
              <a:buNone/>
            </a:pPr>
            <a:r>
              <a:rPr lang="en-US" sz="18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483" name="Text Box 7"/>
          <p:cNvSpPr txBox="1">
            <a:spLocks noChangeArrowheads="1"/>
          </p:cNvSpPr>
          <p:nvPr/>
        </p:nvSpPr>
        <p:spPr bwMode="auto">
          <a:xfrm>
            <a:off x="0" y="-282575"/>
            <a:ext cx="914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ATF Membership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0" y="1752600"/>
            <a:ext cx="7772400" cy="312420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Who is the ATF?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Vision, Goals, Objectives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Fast Facts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Initial Success: Storage Area Network CoE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Partnership: ATF, Academia, Industry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Programs &amp; Partnering Opportunities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en-US" sz="1800" smtClean="0">
              <a:solidFill>
                <a:schemeClr val="bg1"/>
              </a:solidFill>
            </a:endParaRPr>
          </a:p>
          <a:p>
            <a:pPr marL="273050" indent="-273050" eaLnBrk="1" hangingPunct="1">
              <a:lnSpc>
                <a:spcPct val="90000"/>
              </a:lnSpc>
            </a:pPr>
            <a:endParaRPr lang="en-U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273050" indent="-273050" algn="just" eaLnBrk="1" hangingPunct="1"/>
            <a:r>
              <a:rPr lang="en-US" sz="2400" smtClean="0">
                <a:solidFill>
                  <a:schemeClr val="bg1"/>
                </a:solidFill>
                <a:latin typeface="Myriad Pro" pitchFamily="34" charset="0"/>
              </a:rPr>
              <a:t>Platinum Sponsor  </a:t>
            </a:r>
            <a:r>
              <a:rPr lang="en-US" sz="2400" smtClean="0">
                <a:solidFill>
                  <a:srgbClr val="B2B2B2"/>
                </a:solidFill>
                <a:latin typeface="Myriad Pro" pitchFamily="34" charset="0"/>
              </a:rPr>
              <a:t>$10,000+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Named scholarship / professorship honoring sponsor 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Signage displayed at all ATF events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front cover of all brochures 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Logo, hyperlink and 100-word summary on ATF website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all ATF marketing emails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Corporate membership for 16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Designated reserved seating and discounted admission at ATF events</a:t>
            </a:r>
          </a:p>
          <a:p>
            <a:pPr lvl="2"/>
            <a:endParaRPr lang="en-GB" sz="1800" smtClean="0">
              <a:solidFill>
                <a:schemeClr val="bg1"/>
              </a:solidFill>
            </a:endParaRPr>
          </a:p>
          <a:p>
            <a:pPr marL="273050" indent="-273050" algn="just" eaLnBrk="1" hangingPunct="1"/>
            <a:endParaRPr lang="en-US" sz="1800" smtClean="0">
              <a:solidFill>
                <a:schemeClr val="bg1"/>
              </a:solidFill>
            </a:endParaRPr>
          </a:p>
        </p:txBody>
      </p:sp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0" y="-282575"/>
            <a:ext cx="914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endParaRPr lang="en-US" sz="3500" b="1">
              <a:solidFill>
                <a:schemeClr val="bg1"/>
              </a:solidFill>
              <a:latin typeface="Myriad Pro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ATF Sponsorship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273050" indent="-273050" algn="just" eaLnBrk="1" hangingPunct="1"/>
            <a:r>
              <a:rPr lang="en-US" sz="2400" smtClean="0">
                <a:solidFill>
                  <a:schemeClr val="bg1"/>
                </a:solidFill>
                <a:latin typeface="Myriad Pro" pitchFamily="34" charset="0"/>
              </a:rPr>
              <a:t>Gold Sponsor  </a:t>
            </a:r>
            <a:r>
              <a:rPr lang="en-US" sz="2400" smtClean="0">
                <a:solidFill>
                  <a:srgbClr val="B2B2B2"/>
                </a:solidFill>
                <a:latin typeface="Myriad Pro" pitchFamily="34" charset="0"/>
              </a:rPr>
              <a:t>$5,000-9,999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Signage displayed at receptions and conference events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inside front cover of all brochures 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Logo, hyperlink and 50-word summary on ATF website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all ATF marketing emails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Corporate membership for 12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Designated reserved seating and discounted admission at ATF events</a:t>
            </a:r>
            <a:endParaRPr lang="en-US" sz="1800" smtClean="0">
              <a:solidFill>
                <a:schemeClr val="bg1"/>
              </a:solidFill>
            </a:endParaRPr>
          </a:p>
        </p:txBody>
      </p:sp>
      <p:sp>
        <p:nvSpPr>
          <p:cNvPr id="22531" name="Text Box 7"/>
          <p:cNvSpPr txBox="1">
            <a:spLocks noChangeArrowheads="1"/>
          </p:cNvSpPr>
          <p:nvPr/>
        </p:nvSpPr>
        <p:spPr bwMode="auto">
          <a:xfrm>
            <a:off x="0" y="-282575"/>
            <a:ext cx="914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</a:t>
            </a:r>
          </a:p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ATF Sponsorship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273050" indent="-273050" algn="just" eaLnBrk="1" hangingPunct="1"/>
            <a:r>
              <a:rPr lang="en-US" sz="2400" smtClean="0">
                <a:solidFill>
                  <a:schemeClr val="bg1"/>
                </a:solidFill>
                <a:latin typeface="Myriad Pro" pitchFamily="34" charset="0"/>
              </a:rPr>
              <a:t>Silver Sponsor  </a:t>
            </a:r>
            <a:r>
              <a:rPr lang="en-US" sz="2400" smtClean="0">
                <a:solidFill>
                  <a:srgbClr val="B2B2B2"/>
                </a:solidFill>
                <a:latin typeface="Myriad Pro" pitchFamily="34" charset="0"/>
              </a:rPr>
              <a:t>$2,500-4,999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Signage displayed at receptions and conference events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back cover of all brochures 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and hyperlink to sponsor website on ATF website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Corporate membership for 8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Designated reserved seating and discounted admission at ATF events</a:t>
            </a:r>
          </a:p>
          <a:p>
            <a:pPr marL="273050" indent="-273050" algn="just" eaLnBrk="1" hangingPunct="1"/>
            <a:endParaRPr lang="en-US" sz="1800" smtClean="0">
              <a:solidFill>
                <a:schemeClr val="bg1"/>
              </a:solidFill>
            </a:endParaRPr>
          </a:p>
        </p:txBody>
      </p:sp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0" y="-282575"/>
            <a:ext cx="914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endParaRPr lang="en-US" sz="3500" b="1">
              <a:solidFill>
                <a:schemeClr val="bg1"/>
              </a:solidFill>
              <a:latin typeface="Myriad Pro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ATF Sponsorship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273050" indent="-273050" algn="just" eaLnBrk="1" hangingPunct="1"/>
            <a:r>
              <a:rPr lang="en-US" sz="2400" smtClean="0">
                <a:solidFill>
                  <a:schemeClr val="bg1"/>
                </a:solidFill>
                <a:latin typeface="Myriad Pro" pitchFamily="34" charset="0"/>
              </a:rPr>
              <a:t>Bronze Sponsor  </a:t>
            </a:r>
            <a:r>
              <a:rPr lang="en-US" sz="2400" smtClean="0">
                <a:solidFill>
                  <a:srgbClr val="B2B2B2"/>
                </a:solidFill>
                <a:latin typeface="Myriad Pro" pitchFamily="34" charset="0"/>
              </a:rPr>
              <a:t>$1,000-2,499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on back cover of all brochures 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Logo and hyperlink to sponsor website on ATF website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Corporate membership for 8</a:t>
            </a:r>
          </a:p>
          <a:p>
            <a:pPr lvl="2"/>
            <a:r>
              <a:rPr lang="en-GB" sz="1800" smtClean="0">
                <a:solidFill>
                  <a:schemeClr val="bg1"/>
                </a:solidFill>
              </a:rPr>
              <a:t>Designated reserved seating and discounted admission at ATF events</a:t>
            </a:r>
            <a:endParaRPr lang="en-US" sz="1800" smtClean="0">
              <a:solidFill>
                <a:schemeClr val="bg1"/>
              </a:solidFill>
            </a:endParaRPr>
          </a:p>
        </p:txBody>
      </p:sp>
      <p:sp>
        <p:nvSpPr>
          <p:cNvPr id="24579" name="Text Box 7"/>
          <p:cNvSpPr txBox="1">
            <a:spLocks noChangeArrowheads="1"/>
          </p:cNvSpPr>
          <p:nvPr/>
        </p:nvSpPr>
        <p:spPr bwMode="auto">
          <a:xfrm>
            <a:off x="0" y="-282575"/>
            <a:ext cx="914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</a:pPr>
            <a:endParaRPr lang="en-US" sz="3500" b="1">
              <a:solidFill>
                <a:schemeClr val="bg1"/>
              </a:solidFill>
              <a:latin typeface="Myriad Pro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3500" b="1">
                <a:solidFill>
                  <a:schemeClr val="bg1"/>
                </a:solidFill>
                <a:latin typeface="Myriad Pro" pitchFamily="34" charset="0"/>
              </a:rPr>
              <a:t>	ATF Sponsorship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900" b="1" smtClean="0">
                <a:solidFill>
                  <a:schemeClr val="bg1"/>
                </a:solidFill>
                <a:latin typeface="Myriad Pro" pitchFamily="34" charset="0"/>
              </a:rPr>
              <a:t>	Opportunities / </a:t>
            </a:r>
            <a:r>
              <a:rPr lang="en-US" sz="3900" b="1" smtClean="0">
                <a:solidFill>
                  <a:srgbClr val="B2B2B2"/>
                </a:solidFill>
                <a:latin typeface="Myriad Pro" pitchFamily="34" charset="0"/>
              </a:rPr>
              <a:t>Discussion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752600"/>
            <a:ext cx="8001000" cy="4400550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Internship Program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Membership Program</a:t>
            </a:r>
          </a:p>
          <a:p>
            <a:pPr marL="273050" indent="-273050" eaLnBrk="1" hangingPunct="1">
              <a:lnSpc>
                <a:spcPct val="90000"/>
              </a:lnSpc>
            </a:pPr>
            <a:r>
              <a:rPr lang="en-US" sz="1800" smtClean="0">
                <a:solidFill>
                  <a:schemeClr val="bg1"/>
                </a:solidFill>
              </a:rPr>
              <a:t>Sponsorship Program</a:t>
            </a:r>
          </a:p>
          <a:p>
            <a:pPr marL="273050" indent="-273050" eaLnBrk="1" hangingPunct="1">
              <a:lnSpc>
                <a:spcPct val="90000"/>
              </a:lnSpc>
            </a:pPr>
            <a:endParaRPr lang="en-U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438400" y="0"/>
            <a:ext cx="624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18288"/>
          <a:lstStyle/>
          <a:p>
            <a:pPr algn="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3000">
              <a:latin typeface="Calibri" pitchFamily="34" charset="0"/>
            </a:endParaRPr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990600" y="1371600"/>
            <a:ext cx="5257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bg1"/>
                </a:solidFill>
                <a:latin typeface="Myriad Pro" pitchFamily="34" charset="0"/>
              </a:rPr>
              <a:t>Alabama Technology Foundation</a:t>
            </a:r>
          </a:p>
          <a:p>
            <a:endParaRPr lang="en-US" sz="600">
              <a:solidFill>
                <a:schemeClr val="bg1"/>
              </a:solidFill>
            </a:endParaRPr>
          </a:p>
          <a:p>
            <a:r>
              <a:rPr lang="en-US" sz="1400">
                <a:solidFill>
                  <a:schemeClr val="bg1"/>
                </a:solidFill>
              </a:rPr>
              <a:t>PO Box 240036 </a:t>
            </a:r>
          </a:p>
          <a:p>
            <a:r>
              <a:rPr lang="en-US" sz="1400">
                <a:solidFill>
                  <a:schemeClr val="bg1"/>
                </a:solidFill>
              </a:rPr>
              <a:t>Montgomery, AL  36124</a:t>
            </a:r>
          </a:p>
          <a:p>
            <a:endParaRPr lang="en-US" sz="600">
              <a:solidFill>
                <a:schemeClr val="bg1"/>
              </a:solidFill>
            </a:endParaRPr>
          </a:p>
          <a:p>
            <a:r>
              <a:rPr lang="en-US" sz="1400">
                <a:solidFill>
                  <a:schemeClr val="bg1"/>
                </a:solidFill>
              </a:rPr>
              <a:t>WEB:</a:t>
            </a:r>
            <a:r>
              <a:rPr lang="en-US" sz="1400">
                <a:solidFill>
                  <a:srgbClr val="990000"/>
                </a:solidFill>
              </a:rPr>
              <a:t> AlabamaTechnologyFoundation.org </a:t>
            </a:r>
          </a:p>
          <a:p>
            <a:r>
              <a:rPr lang="en-US" sz="1400">
                <a:solidFill>
                  <a:schemeClr val="bg1"/>
                </a:solidFill>
              </a:rPr>
              <a:t>EMAIL:</a:t>
            </a:r>
            <a:r>
              <a:rPr lang="en-US" sz="1400">
                <a:solidFill>
                  <a:srgbClr val="990000"/>
                </a:solidFill>
              </a:rPr>
              <a:t> ATF@AlabamaTechnologyFoundation.org</a:t>
            </a:r>
          </a:p>
          <a:p>
            <a:endParaRPr lang="en-US" sz="1400" b="1">
              <a:solidFill>
                <a:srgbClr val="990000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900" b="1" smtClean="0">
                <a:solidFill>
                  <a:schemeClr val="bg1"/>
                </a:solidFill>
                <a:latin typeface="Myriad Pro" pitchFamily="34" charset="0"/>
              </a:rPr>
              <a:t>	Alabama Technology Foundation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Non-profit 501(c)(3) economic development and outreach organization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Specializes in high tech IT in Alabama.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Academia: Curriculum support 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Industry: Internships, Research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Students: Scholarships, College-to-Career</a:t>
            </a:r>
          </a:p>
          <a:p>
            <a:pPr marL="273050" indent="-273050" eaLnBrk="1" hangingPunct="1"/>
            <a:r>
              <a:rPr lang="en-US" sz="2000" smtClean="0">
                <a:solidFill>
                  <a:srgbClr val="990000"/>
                </a:solidFill>
              </a:rPr>
              <a:t>85%</a:t>
            </a:r>
            <a:r>
              <a:rPr lang="en-US" sz="2000" smtClean="0">
                <a:solidFill>
                  <a:schemeClr val="bg1"/>
                </a:solidFill>
              </a:rPr>
              <a:t> of all income goes directly to students</a:t>
            </a:r>
          </a:p>
          <a:p>
            <a:pPr marL="273050" indent="-273050" eaLnBrk="1" hangingPunct="1"/>
            <a:endParaRPr lang="en-US" sz="2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900" b="1" smtClean="0">
                <a:solidFill>
                  <a:schemeClr val="bg1"/>
                </a:solidFill>
                <a:latin typeface="Myriad Pro" pitchFamily="34" charset="0"/>
              </a:rPr>
              <a:t>	Alabama Technology Foundation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46238"/>
            <a:ext cx="8229600" cy="4144962"/>
          </a:xfrm>
        </p:spPr>
        <p:txBody>
          <a:bodyPr/>
          <a:lstStyle/>
          <a:p>
            <a:pPr marL="273050" indent="-273050" eaLnBrk="1" hangingPunct="1"/>
            <a:r>
              <a:rPr lang="en-US" sz="2400" smtClean="0">
                <a:solidFill>
                  <a:schemeClr val="bg1"/>
                </a:solidFill>
              </a:rPr>
              <a:t>Focus:</a:t>
            </a:r>
          </a:p>
          <a:p>
            <a:pPr marL="673100" lvl="1" indent="-273050" eaLnBrk="1" hangingPunct="1"/>
            <a:r>
              <a:rPr lang="en-US" sz="2000" smtClean="0">
                <a:solidFill>
                  <a:schemeClr val="bg1"/>
                </a:solidFill>
              </a:rPr>
              <a:t>Near term economic development</a:t>
            </a:r>
          </a:p>
          <a:p>
            <a:pPr marL="673100" lvl="1" indent="-273050" eaLnBrk="1" hangingPunct="1"/>
            <a:r>
              <a:rPr lang="en-US" sz="2000" smtClean="0">
                <a:solidFill>
                  <a:schemeClr val="bg1"/>
                </a:solidFill>
              </a:rPr>
              <a:t>High total economic impact</a:t>
            </a:r>
          </a:p>
          <a:p>
            <a:pPr marL="273050" indent="-273050" eaLnBrk="1" hangingPunct="1"/>
            <a:r>
              <a:rPr lang="en-US" sz="2400" smtClean="0">
                <a:solidFill>
                  <a:schemeClr val="bg1"/>
                </a:solidFill>
              </a:rPr>
              <a:t>Fills a necessary gap that impacts Quality of life today</a:t>
            </a:r>
          </a:p>
          <a:p>
            <a:pPr marL="273050" indent="-273050" eaLnBrk="1" hangingPunct="1"/>
            <a:r>
              <a:rPr lang="en-US" sz="2400" smtClean="0">
                <a:solidFill>
                  <a:schemeClr val="bg1"/>
                </a:solidFill>
              </a:rPr>
              <a:t>Complementary to, not competitive with, other community activities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900" b="1" smtClean="0">
                <a:solidFill>
                  <a:schemeClr val="bg1"/>
                </a:solidFill>
                <a:latin typeface="Myriad Pro" pitchFamily="34" charset="0"/>
              </a:rPr>
              <a:t>	ATF Vision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981200"/>
            <a:ext cx="8229600" cy="3940175"/>
          </a:xfrm>
        </p:spPr>
        <p:txBody>
          <a:bodyPr/>
          <a:lstStyle/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To become a recognized leader for Alabama in curriculum and workforce development within the high-demand and high-growth information technology disciplines.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First Discipline – Storage Area Network (SAN)</a:t>
            </a:r>
          </a:p>
          <a:p>
            <a:pPr marL="273050" indent="-273050" eaLnBrk="1" hangingPunct="1"/>
            <a:r>
              <a:rPr lang="en-US" sz="2000" smtClean="0">
                <a:solidFill>
                  <a:schemeClr val="bg1"/>
                </a:solidFill>
              </a:rPr>
              <a:t>Second Discipline – Application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ATF Goals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Expand AUM Storage CoE capabilities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Replicate SCoE’s statewide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Support Alabama business </a:t>
            </a:r>
          </a:p>
          <a:p>
            <a:pPr marL="673100" lvl="1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Grow storage talent in AL </a:t>
            </a:r>
            <a:r>
              <a:rPr lang="en-US" sz="2000" i="1" smtClean="0">
                <a:solidFill>
                  <a:schemeClr val="bg1"/>
                </a:solidFill>
              </a:rPr>
              <a:t>to stay in Alabama</a:t>
            </a:r>
          </a:p>
          <a:p>
            <a:pPr marL="673100" lvl="1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Grow high tech IT capability </a:t>
            </a:r>
            <a:r>
              <a:rPr lang="en-US" sz="2000" i="1" smtClean="0">
                <a:solidFill>
                  <a:schemeClr val="bg1"/>
                </a:solidFill>
              </a:rPr>
              <a:t>to stay in Alabama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Reduce “brain drain” in AL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Advance goals of ATF members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Provide opportunity through Scholarships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bg1"/>
                </a:solidFill>
              </a:rPr>
              <a:t>Integrate new programs as industry requires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76200"/>
          <a:ext cx="84582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5" name="Rectangle 2"/>
          <p:cNvSpPr txBox="1">
            <a:spLocks noChangeArrowheads="1"/>
          </p:cNvSpPr>
          <p:nvPr/>
        </p:nvSpPr>
        <p:spPr bwMode="auto">
          <a:xfrm>
            <a:off x="0" y="5181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3500" b="1">
                <a:latin typeface="Myriad Pro" pitchFamily="34" charset="0"/>
              </a:rPr>
              <a:t>	ATF Paths to Success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 lIns="0" rIns="0" bIns="0" anchor="b"/>
          <a:lstStyle/>
          <a:p>
            <a:pPr algn="l" eaLnBrk="1" hangingPunct="1"/>
            <a:r>
              <a:rPr lang="en-US" sz="3500" b="1" smtClean="0">
                <a:solidFill>
                  <a:schemeClr val="bg1"/>
                </a:solidFill>
                <a:latin typeface="Myriad Pro" pitchFamily="34" charset="0"/>
              </a:rPr>
              <a:t>	Fast Facts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76400"/>
            <a:ext cx="8458200" cy="4800600"/>
          </a:xfrm>
        </p:spPr>
        <p:txBody>
          <a:bodyPr/>
          <a:lstStyle/>
          <a:p>
            <a:pPr marL="239713" indent="-24606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bg1"/>
                </a:solidFill>
              </a:rPr>
              <a:t>AUM is one of 27 US schools affiliated with SNIA</a:t>
            </a:r>
          </a:p>
          <a:p>
            <a:pPr marL="239713" indent="-246063"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solidFill>
                <a:schemeClr val="bg1"/>
              </a:solidFill>
            </a:endParaRPr>
          </a:p>
          <a:p>
            <a:pPr marL="239713" indent="-24606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bg1"/>
                </a:solidFill>
              </a:rPr>
              <a:t>ATF is an economic development activity</a:t>
            </a:r>
          </a:p>
          <a:p>
            <a:pPr marL="239713" indent="-246063"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solidFill>
                <a:schemeClr val="bg1"/>
              </a:solidFill>
            </a:endParaRPr>
          </a:p>
          <a:p>
            <a:pPr marL="239713" indent="-24606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bg1"/>
                </a:solidFill>
              </a:rPr>
              <a:t>Alabama is uniquely positioned to capture IT: </a:t>
            </a:r>
          </a:p>
          <a:p>
            <a:pPr marL="239713" indent="-246063" eaLnBrk="1" hangingPunct="1">
              <a:lnSpc>
                <a:spcPct val="80000"/>
              </a:lnSpc>
              <a:buFont typeface="Arial" charset="0"/>
              <a:buNone/>
            </a:pPr>
            <a:endParaRPr lang="en-US" sz="1800" smtClean="0">
              <a:solidFill>
                <a:schemeClr val="bg1"/>
              </a:solidFill>
            </a:endParaRPr>
          </a:p>
          <a:p>
            <a:pPr marL="1039813" lvl="2" indent="-246063" eaLnBrk="1" hangingPunct="1">
              <a:lnSpc>
                <a:spcPct val="80000"/>
              </a:lnSpc>
            </a:pPr>
            <a:r>
              <a:rPr lang="en-US" sz="1800" smtClean="0">
                <a:solidFill>
                  <a:schemeClr val="bg1"/>
                </a:solidFill>
              </a:rPr>
              <a:t>“If you want to find the top-paying jobs in the U.S. Tech Industry, you may want to look in the obvious places—</a:t>
            </a:r>
            <a:r>
              <a:rPr lang="en-US" sz="1800" b="1" smtClean="0">
                <a:solidFill>
                  <a:schemeClr val="bg1"/>
                </a:solidFill>
              </a:rPr>
              <a:t>Montgomery AL</a:t>
            </a:r>
            <a:r>
              <a:rPr lang="en-US" sz="1800" smtClean="0">
                <a:solidFill>
                  <a:schemeClr val="bg1"/>
                </a:solidFill>
              </a:rPr>
              <a:t>., Idaho Falls, Idaho, and Fort Smith, Ark., for instance.”</a:t>
            </a:r>
          </a:p>
          <a:p>
            <a:pPr marL="639763" lvl="1" indent="-246063" eaLnBrk="1" hangingPunct="1">
              <a:lnSpc>
                <a:spcPct val="80000"/>
              </a:lnSpc>
              <a:buFont typeface="Arial" charset="0"/>
              <a:buNone/>
            </a:pPr>
            <a:r>
              <a:rPr lang="en-US" sz="800" smtClean="0">
                <a:solidFill>
                  <a:schemeClr val="bg1"/>
                </a:solidFill>
              </a:rPr>
              <a:t>		  </a:t>
            </a:r>
          </a:p>
          <a:p>
            <a:pPr marL="639763" lvl="1" indent="-246063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400" i="1" smtClean="0">
                <a:solidFill>
                  <a:schemeClr val="bg1"/>
                </a:solidFill>
              </a:rPr>
              <a:t>		   Forbes.com article by Paul Maidment, 08.01.06, 12:00 PM ET</a:t>
            </a:r>
          </a:p>
          <a:p>
            <a:pPr marL="1039813" lvl="2" indent="-246063" eaLnBrk="1" hangingPunct="1">
              <a:lnSpc>
                <a:spcPct val="80000"/>
              </a:lnSpc>
            </a:pPr>
            <a:endParaRPr lang="en-US" sz="1400" i="1" smtClean="0">
              <a:solidFill>
                <a:schemeClr val="bg1"/>
              </a:solidFill>
            </a:endParaRPr>
          </a:p>
          <a:p>
            <a:pPr marL="239713" indent="-246063" algn="just" eaLnBrk="1" hangingPunct="1">
              <a:buFont typeface="Arial" charset="0"/>
              <a:buNone/>
            </a:pPr>
            <a:endParaRPr lang="en-US" sz="1400" i="1" smtClean="0">
              <a:solidFill>
                <a:schemeClr val="bg1"/>
              </a:solidFill>
            </a:endParaRPr>
          </a:p>
          <a:p>
            <a:pPr marL="239713" indent="-246063" algn="just" eaLnBrk="1" hangingPunct="1">
              <a:buFont typeface="Arial" charset="0"/>
              <a:buNone/>
            </a:pPr>
            <a:r>
              <a:rPr lang="en-US" sz="1800" smtClean="0">
                <a:solidFill>
                  <a:schemeClr val="bg1"/>
                </a:solidFill>
              </a:rPr>
              <a:t>	</a:t>
            </a:r>
          </a:p>
          <a:p>
            <a:pPr marL="239713" indent="-246063" eaLnBrk="1" hangingPunct="1">
              <a:lnSpc>
                <a:spcPct val="80000"/>
              </a:lnSpc>
            </a:pPr>
            <a:endParaRPr lang="en-U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 anchor="b"/>
          <a:lstStyle/>
          <a:p>
            <a:pPr algn="l" eaLnBrk="1" hangingPunct="1"/>
            <a:r>
              <a:rPr lang="en-US" sz="3000" b="1" smtClean="0">
                <a:solidFill>
                  <a:schemeClr val="bg1"/>
                </a:solidFill>
                <a:latin typeface="Myriad Pro" pitchFamily="34" charset="0"/>
              </a:rPr>
              <a:t>	ATF First Discipline: </a:t>
            </a:r>
            <a:br>
              <a:rPr lang="en-US" sz="3000" b="1" smtClean="0">
                <a:solidFill>
                  <a:schemeClr val="bg1"/>
                </a:solidFill>
                <a:latin typeface="Myriad Pro" pitchFamily="34" charset="0"/>
              </a:rPr>
            </a:br>
            <a:r>
              <a:rPr lang="en-US" sz="3000" b="1" smtClean="0">
                <a:solidFill>
                  <a:schemeClr val="bg1"/>
                </a:solidFill>
                <a:latin typeface="Myriad Pro" pitchFamily="34" charset="0"/>
              </a:rPr>
              <a:t>	</a:t>
            </a:r>
            <a:r>
              <a:rPr lang="en-US" sz="3000" b="1" smtClean="0">
                <a:solidFill>
                  <a:srgbClr val="B2B2B2"/>
                </a:solidFill>
                <a:latin typeface="Myriad Pro" pitchFamily="34" charset="0"/>
              </a:rPr>
              <a:t>Storage Area Network</a:t>
            </a:r>
          </a:p>
        </p:txBody>
      </p:sp>
      <p:sp>
        <p:nvSpPr>
          <p:cNvPr id="10243" name="Rectangle 20"/>
          <p:cNvSpPr>
            <a:spLocks noChangeArrowheads="1"/>
          </p:cNvSpPr>
          <p:nvPr/>
        </p:nvSpPr>
        <p:spPr bwMode="auto">
          <a:xfrm>
            <a:off x="457200" y="1981200"/>
            <a:ext cx="80010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High Demand; High growth; High Wages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Demand is high for trained Storage Administrators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Average Enterprise IT department has 4 – 8 Storage Professionals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Entry level salaries 40K to 70k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Skilled Salary range 70K to 100K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>
                <a:solidFill>
                  <a:schemeClr val="bg1"/>
                </a:solidFill>
                <a:latin typeface="Calibri" pitchFamily="34" charset="0"/>
              </a:rPr>
              <a:t>Medium salary $93,000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1013</Words>
  <Application>Microsoft Office PowerPoint</Application>
  <PresentationFormat>On-screen Show (4:3)</PresentationFormat>
  <Paragraphs>210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Myriad Pro</vt:lpstr>
      <vt:lpstr>Wingdings</vt:lpstr>
      <vt:lpstr>ICS Template</vt:lpstr>
      <vt:lpstr>Slide 1</vt:lpstr>
      <vt:lpstr> Agenda</vt:lpstr>
      <vt:lpstr> Alabama Technology Foundation</vt:lpstr>
      <vt:lpstr> Alabama Technology Foundation</vt:lpstr>
      <vt:lpstr> ATF Vision</vt:lpstr>
      <vt:lpstr> ATF Goals</vt:lpstr>
      <vt:lpstr>Slide 7</vt:lpstr>
      <vt:lpstr> Fast Facts</vt:lpstr>
      <vt:lpstr> ATF First Discipline:   Storage Area Network</vt:lpstr>
      <vt:lpstr> Partnership:  ATF, AUM, Industry</vt:lpstr>
      <vt:lpstr> AUM SAN Lab &amp; Curriculum</vt:lpstr>
      <vt:lpstr>Slide 12</vt:lpstr>
      <vt:lpstr>Partnership:  </vt:lpstr>
      <vt:lpstr> True Partnership</vt:lpstr>
      <vt:lpstr>Programs  Partnering Opportunities  </vt:lpstr>
      <vt:lpstr> ATF Scholarships</vt:lpstr>
      <vt:lpstr> ATF Internship Program</vt:lpstr>
      <vt:lpstr> ATF Internship Program Success</vt:lpstr>
      <vt:lpstr>Slide 19</vt:lpstr>
      <vt:lpstr>Slide 20</vt:lpstr>
      <vt:lpstr>Slide 21</vt:lpstr>
      <vt:lpstr>Slide 22</vt:lpstr>
      <vt:lpstr>Slide 23</vt:lpstr>
      <vt:lpstr> Opportunities / Discussion</vt:lpstr>
      <vt:lpstr>Slide 25</vt:lpstr>
    </vt:vector>
  </TitlesOfParts>
  <Company>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&lt;Client Name&gt;</dc:title>
  <dc:creator>keith.young</dc:creator>
  <cp:lastModifiedBy>Scoggin</cp:lastModifiedBy>
  <cp:revision>165</cp:revision>
  <dcterms:created xsi:type="dcterms:W3CDTF">2007-10-30T14:25:47Z</dcterms:created>
  <dcterms:modified xsi:type="dcterms:W3CDTF">2011-07-16T22:17:50Z</dcterms:modified>
</cp:coreProperties>
</file>